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86"/>
  </p:notesMasterIdLst>
  <p:sldIdLst>
    <p:sldId id="1148" r:id="rId3"/>
    <p:sldId id="1071" r:id="rId4"/>
    <p:sldId id="1150" r:id="rId5"/>
    <p:sldId id="1151" r:id="rId6"/>
    <p:sldId id="1152" r:id="rId7"/>
    <p:sldId id="1153" r:id="rId8"/>
    <p:sldId id="1154" r:id="rId9"/>
    <p:sldId id="1183" r:id="rId10"/>
    <p:sldId id="1184" r:id="rId11"/>
    <p:sldId id="1185" r:id="rId12"/>
    <p:sldId id="1072" r:id="rId13"/>
    <p:sldId id="1073" r:id="rId14"/>
    <p:sldId id="1156" r:id="rId15"/>
    <p:sldId id="1157" r:id="rId16"/>
    <p:sldId id="1158" r:id="rId17"/>
    <p:sldId id="1159" r:id="rId18"/>
    <p:sldId id="1076" r:id="rId19"/>
    <p:sldId id="1084" r:id="rId20"/>
    <p:sldId id="1085" r:id="rId21"/>
    <p:sldId id="1086" r:id="rId22"/>
    <p:sldId id="1087" r:id="rId23"/>
    <p:sldId id="1088" r:id="rId24"/>
    <p:sldId id="1089" r:id="rId25"/>
    <p:sldId id="1090" r:id="rId26"/>
    <p:sldId id="1091" r:id="rId27"/>
    <p:sldId id="1092" r:id="rId28"/>
    <p:sldId id="1095" r:id="rId29"/>
    <p:sldId id="1096" r:id="rId30"/>
    <p:sldId id="1097" r:id="rId31"/>
    <p:sldId id="1098" r:id="rId32"/>
    <p:sldId id="1099" r:id="rId33"/>
    <p:sldId id="1100" r:id="rId34"/>
    <p:sldId id="1101" r:id="rId35"/>
    <p:sldId id="1102" r:id="rId36"/>
    <p:sldId id="1103" r:id="rId37"/>
    <p:sldId id="1104" r:id="rId38"/>
    <p:sldId id="1105" r:id="rId39"/>
    <p:sldId id="1165" r:id="rId40"/>
    <p:sldId id="1106" r:id="rId41"/>
    <p:sldId id="1166" r:id="rId42"/>
    <p:sldId id="1167" r:id="rId43"/>
    <p:sldId id="1160" r:id="rId44"/>
    <p:sldId id="1164" r:id="rId45"/>
    <p:sldId id="1162" r:id="rId46"/>
    <p:sldId id="1163" r:id="rId47"/>
    <p:sldId id="1168" r:id="rId48"/>
    <p:sldId id="1110" r:id="rId49"/>
    <p:sldId id="1170" r:id="rId50"/>
    <p:sldId id="1171" r:id="rId51"/>
    <p:sldId id="1111" r:id="rId52"/>
    <p:sldId id="1112" r:id="rId53"/>
    <p:sldId id="1113" r:id="rId54"/>
    <p:sldId id="1114" r:id="rId55"/>
    <p:sldId id="1115" r:id="rId56"/>
    <p:sldId id="1116" r:id="rId57"/>
    <p:sldId id="1117" r:id="rId58"/>
    <p:sldId id="1118" r:id="rId59"/>
    <p:sldId id="1119" r:id="rId60"/>
    <p:sldId id="1120" r:id="rId61"/>
    <p:sldId id="1121" r:id="rId62"/>
    <p:sldId id="1122" r:id="rId63"/>
    <p:sldId id="1123" r:id="rId64"/>
    <p:sldId id="1124" r:id="rId65"/>
    <p:sldId id="1127" r:id="rId66"/>
    <p:sldId id="1178" r:id="rId67"/>
    <p:sldId id="1179" r:id="rId68"/>
    <p:sldId id="1180" r:id="rId69"/>
    <p:sldId id="1134" r:id="rId70"/>
    <p:sldId id="1181" r:id="rId71"/>
    <p:sldId id="1182" r:id="rId72"/>
    <p:sldId id="1138" r:id="rId73"/>
    <p:sldId id="1172" r:id="rId74"/>
    <p:sldId id="1141" r:id="rId75"/>
    <p:sldId id="1173" r:id="rId76"/>
    <p:sldId id="1174" r:id="rId77"/>
    <p:sldId id="1175" r:id="rId78"/>
    <p:sldId id="1176" r:id="rId79"/>
    <p:sldId id="1177" r:id="rId80"/>
    <p:sldId id="1142" r:id="rId81"/>
    <p:sldId id="1144" r:id="rId82"/>
    <p:sldId id="1146" r:id="rId83"/>
    <p:sldId id="1147" r:id="rId84"/>
    <p:sldId id="876" r:id="rId8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4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984"/>
    <a:srgbClr val="00FF00"/>
    <a:srgbClr val="FFFF00"/>
    <a:srgbClr val="12357C"/>
    <a:srgbClr val="DDDDDD"/>
    <a:srgbClr val="132584"/>
    <a:srgbClr val="FE340C"/>
    <a:srgbClr val="950341"/>
    <a:srgbClr val="930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 snapToObjects="1">
      <p:cViewPr>
        <p:scale>
          <a:sx n="66" d="100"/>
          <a:sy n="66" d="100"/>
        </p:scale>
        <p:origin x="-1386" y="-84"/>
      </p:cViewPr>
      <p:guideLst>
        <p:guide orient="horz" pos="2324"/>
        <p:guide pos="2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1B49A2F8-CCFC-5D4C-A1C4-C56321058C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0186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9A2F8-CCFC-5D4C-A1C4-C56321058C50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352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ECE0D0-4773-41E1-8EF6-37150D30F536}" type="slidenum">
              <a:rPr lang="en-US" altLang="zh-CN">
                <a:latin typeface="Times New Roman" panose="02020603050405020304" pitchFamily="18" charset="0"/>
              </a:rPr>
              <a:pPr/>
              <a:t>20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1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4D39C6-9E8F-45A4-88BD-82F53D409F5E}" type="slidenum">
              <a:rPr lang="en-US" altLang="zh-CN">
                <a:latin typeface="Times New Roman" panose="02020603050405020304" pitchFamily="18" charset="0"/>
              </a:rPr>
              <a:pPr/>
              <a:t>21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3554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1A0B88-CB06-47F5-8202-CEDD7EB40F2E}" type="slidenum">
              <a:rPr lang="en-US" altLang="zh-CN">
                <a:latin typeface="Times New Roman" panose="02020603050405020304" pitchFamily="18" charset="0"/>
              </a:rPr>
              <a:pPr/>
              <a:t>22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18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91358C-C8CC-492F-BC2F-4771F1F1C38D}" type="slidenum">
              <a:rPr lang="en-US" altLang="zh-CN">
                <a:latin typeface="Times New Roman" panose="02020603050405020304" pitchFamily="18" charset="0"/>
              </a:rPr>
              <a:pPr/>
              <a:t>23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98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2703CA-6550-481B-AA63-C53FD8971571}" type="slidenum">
              <a:rPr lang="en-US" altLang="zh-CN">
                <a:latin typeface="Times New Roman" panose="02020603050405020304" pitchFamily="18" charset="0"/>
              </a:rPr>
              <a:pPr/>
              <a:t>24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036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50D09F-7CE2-4380-88B9-AD4C27EFE2A2}" type="slidenum">
              <a:rPr lang="en-US" altLang="zh-CN">
                <a:latin typeface="Times New Roman" panose="02020603050405020304" pitchFamily="18" charset="0"/>
              </a:rPr>
              <a:pPr/>
              <a:t>25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3165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341A70-7FE0-4929-BCFB-D302C9E780FC}" type="slidenum">
              <a:rPr lang="en-US" altLang="zh-CN">
                <a:latin typeface="Times New Roman" panose="02020603050405020304" pitchFamily="18" charset="0"/>
              </a:rPr>
              <a:pPr/>
              <a:t>26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55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714EDC-3F45-4645-A45E-DBA056D86A34}" type="slidenum">
              <a:rPr lang="en-US" altLang="zh-CN">
                <a:latin typeface="Times New Roman" panose="02020603050405020304" pitchFamily="18" charset="0"/>
              </a:rPr>
              <a:pPr/>
              <a:t>27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67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5D7CF6-386E-497A-925F-E2477C874AEA}" type="slidenum">
              <a:rPr lang="en-US" altLang="zh-CN">
                <a:latin typeface="Times New Roman" panose="02020603050405020304" pitchFamily="18" charset="0"/>
              </a:rPr>
              <a:pPr/>
              <a:t>28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322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8BEA9E-803D-45D7-A8D9-E1B3D88DE8A3}" type="slidenum">
              <a:rPr lang="en-US" altLang="zh-CN">
                <a:latin typeface="Times New Roman" panose="02020603050405020304" pitchFamily="18" charset="0"/>
              </a:rPr>
              <a:pPr/>
              <a:t>29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910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ADF53F-BB76-422C-96C0-C4BACE497622}" type="slidenum">
              <a:rPr lang="en-US" altLang="zh-CN">
                <a:latin typeface="Times New Roman" panose="02020603050405020304" pitchFamily="18" charset="0"/>
              </a:rPr>
              <a:pPr/>
              <a:t>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69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8BC68B-CA4E-4F19-90B0-72DCA84D1302}" type="slidenum">
              <a:rPr lang="en-US" altLang="zh-CN">
                <a:latin typeface="Times New Roman" panose="02020603050405020304" pitchFamily="18" charset="0"/>
              </a:rPr>
              <a:pPr/>
              <a:t>30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777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16E128-967F-4653-A583-7A4C70A3053D}" type="slidenum">
              <a:rPr lang="en-US" altLang="zh-CN">
                <a:latin typeface="Times New Roman" panose="02020603050405020304" pitchFamily="18" charset="0"/>
              </a:rPr>
              <a:pPr/>
              <a:t>31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896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405071-47FB-4F77-B461-B608E226FF67}" type="slidenum">
              <a:rPr lang="en-US" altLang="zh-CN">
                <a:latin typeface="Times New Roman" panose="02020603050405020304" pitchFamily="18" charset="0"/>
              </a:rPr>
              <a:pPr/>
              <a:t>32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9482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859365-6B04-4027-A337-C515F64A3D84}" type="slidenum">
              <a:rPr lang="en-US" altLang="zh-CN">
                <a:latin typeface="Times New Roman" panose="02020603050405020304" pitchFamily="18" charset="0"/>
              </a:rPr>
              <a:pPr/>
              <a:t>33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540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5EF258-F3FF-497D-8E93-A159F36B062A}" type="slidenum">
              <a:rPr lang="en-US" altLang="zh-CN">
                <a:latin typeface="Times New Roman" panose="02020603050405020304" pitchFamily="18" charset="0"/>
              </a:rPr>
              <a:pPr/>
              <a:t>34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30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280E72-050B-4AD6-AE53-B298F602F1D2}" type="slidenum">
              <a:rPr lang="en-US" altLang="zh-CN">
                <a:latin typeface="Times New Roman" panose="02020603050405020304" pitchFamily="18" charset="0"/>
              </a:rPr>
              <a:pPr/>
              <a:t>35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766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143C64-4C6E-44F1-82F5-1F743A2B23CB}" type="slidenum">
              <a:rPr lang="en-US" altLang="zh-CN">
                <a:latin typeface="Times New Roman" panose="02020603050405020304" pitchFamily="18" charset="0"/>
              </a:rPr>
              <a:pPr/>
              <a:t>36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692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CBB047-5E24-4370-8D27-1AA7596FA3A6}" type="slidenum">
              <a:rPr lang="en-US" altLang="zh-CN">
                <a:latin typeface="Times New Roman" panose="02020603050405020304" pitchFamily="18" charset="0"/>
              </a:rPr>
              <a:pPr/>
              <a:t>37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5358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D017BB-1E71-4E6C-92ED-EA67428DB890}" type="slidenum">
              <a:rPr lang="en-US" altLang="zh-CN">
                <a:latin typeface="Times New Roman" panose="02020603050405020304" pitchFamily="18" charset="0"/>
              </a:rPr>
              <a:pPr/>
              <a:t>39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574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2B6D20-9824-4D55-B81E-17040F12ADDE}" type="slidenum">
              <a:rPr lang="en-US" altLang="zh-CN">
                <a:latin typeface="Times New Roman" panose="02020603050405020304" pitchFamily="18" charset="0"/>
              </a:rPr>
              <a:pPr/>
              <a:t>43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10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Palatino" charset="0"/>
            </a:endParaRPr>
          </a:p>
        </p:txBody>
      </p:sp>
      <p:sp>
        <p:nvSpPr>
          <p:cNvPr id="2253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B8FBA9-339F-46B6-8674-C3ED660CEA1D}" type="slidenum">
              <a:rPr lang="en-US" altLang="zh-CN">
                <a:latin typeface="Times New Roman" panose="02020603050405020304" pitchFamily="18" charset="0"/>
              </a:rPr>
              <a:pPr/>
              <a:t>47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9260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21F9F65-3462-4A89-AF65-FDFAFBCFDB45}" type="slidenum">
              <a:rPr lang="en-US" altLang="zh-CN">
                <a:latin typeface="Times New Roman" panose="02020603050405020304" pitchFamily="18" charset="0"/>
              </a:rPr>
              <a:pPr/>
              <a:t>50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42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92AC1B-34F6-48DC-92EB-10DEF7321941}" type="slidenum">
              <a:rPr lang="en-US" altLang="zh-CN">
                <a:latin typeface="Times New Roman" panose="02020603050405020304" pitchFamily="18" charset="0"/>
              </a:rPr>
              <a:pPr/>
              <a:t>51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896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04F253-887F-432F-B97C-44620CBC1B88}" type="slidenum">
              <a:rPr lang="en-US" altLang="zh-CN">
                <a:latin typeface="Times New Roman" panose="02020603050405020304" pitchFamily="18" charset="0"/>
              </a:rPr>
              <a:pPr/>
              <a:t>52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4557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C39BD1-7371-4BAC-9597-A7DADCE07E26}" type="slidenum">
              <a:rPr lang="en-US" altLang="zh-CN">
                <a:latin typeface="Times New Roman" panose="02020603050405020304" pitchFamily="18" charset="0"/>
              </a:rPr>
              <a:pPr/>
              <a:t>53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1289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4BD795-2797-46F9-A650-F1DEE3602EEE}" type="slidenum">
              <a:rPr lang="en-US" altLang="zh-CN">
                <a:latin typeface="Times New Roman" panose="02020603050405020304" pitchFamily="18" charset="0"/>
              </a:rPr>
              <a:pPr/>
              <a:t>54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912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88E94E-78CA-4B97-A1CD-D2A64EEC5742}" type="slidenum">
              <a:rPr lang="en-US" altLang="zh-CN">
                <a:latin typeface="Times New Roman" panose="02020603050405020304" pitchFamily="18" charset="0"/>
              </a:rPr>
              <a:pPr/>
              <a:t>55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924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8E4FE0-8120-4FE3-BB9D-81C3FBE893D8}" type="slidenum">
              <a:rPr lang="en-US" altLang="zh-CN">
                <a:latin typeface="Times New Roman" panose="02020603050405020304" pitchFamily="18" charset="0"/>
              </a:rPr>
              <a:pPr/>
              <a:t>56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1372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36699E-7D4E-4093-BBBE-0078840AE8E2}" type="slidenum">
              <a:rPr lang="en-US" altLang="zh-CN">
                <a:latin typeface="Times New Roman" panose="02020603050405020304" pitchFamily="18" charset="0"/>
              </a:rPr>
              <a:pPr/>
              <a:t>57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56362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7BA730-6167-4E1B-A694-224EA05A5988}" type="slidenum">
              <a:rPr lang="en-US" altLang="zh-CN">
                <a:latin typeface="Times New Roman" panose="02020603050405020304" pitchFamily="18" charset="0"/>
              </a:rPr>
              <a:pPr/>
              <a:t>58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766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Palatino" charset="0"/>
            </a:endParaRPr>
          </a:p>
        </p:txBody>
      </p:sp>
      <p:sp>
        <p:nvSpPr>
          <p:cNvPr id="28675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46AB16-7E95-4D6F-9CD5-8F9C323C1CF3}" type="slidenum">
              <a:rPr lang="en-US" altLang="zh-CN">
                <a:latin typeface="Times New Roman" panose="02020603050405020304" pitchFamily="18" charset="0"/>
              </a:rPr>
              <a:pPr/>
              <a:t>59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99157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E91019-BCF5-4F21-BF7D-06167B276126}" type="slidenum">
              <a:rPr lang="en-US" altLang="zh-CN">
                <a:latin typeface="Times New Roman" panose="02020603050405020304" pitchFamily="18" charset="0"/>
              </a:rPr>
              <a:pPr/>
              <a:t>60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16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DBE55B-0B4B-4B6D-B26C-082FC0470383}" type="slidenum">
              <a:rPr lang="en-US" altLang="zh-CN">
                <a:latin typeface="Times New Roman" panose="02020603050405020304" pitchFamily="18" charset="0"/>
              </a:rPr>
              <a:pPr/>
              <a:t>61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047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C15303-9A35-4CD1-890E-EA450A94E7DF}" type="slidenum">
              <a:rPr lang="en-US" altLang="zh-CN">
                <a:latin typeface="Times New Roman" panose="02020603050405020304" pitchFamily="18" charset="0"/>
              </a:rPr>
              <a:pPr/>
              <a:t>62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733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586356-E825-4861-B4DC-274B24D3D6FF}" type="slidenum">
              <a:rPr lang="en-US" altLang="zh-CN">
                <a:latin typeface="Times New Roman" panose="02020603050405020304" pitchFamily="18" charset="0"/>
              </a:rPr>
              <a:pPr/>
              <a:t>63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1187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45453D-FF9C-44A5-A508-5515CB0CF4EE}" type="slidenum">
              <a:rPr lang="en-US" altLang="zh-CN">
                <a:latin typeface="Times New Roman" panose="02020603050405020304" pitchFamily="18" charset="0"/>
              </a:rPr>
              <a:pPr/>
              <a:t>64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4032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BCCB9D-F0F1-4FE3-B612-534709C9512C}" type="slidenum">
              <a:rPr lang="en-US" altLang="zh-CN">
                <a:latin typeface="Times New Roman" panose="02020603050405020304" pitchFamily="18" charset="0"/>
              </a:rPr>
              <a:pPr/>
              <a:t>68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3862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01066A-02E5-4A9F-B2AE-6605D2788D07}" type="slidenum">
              <a:rPr lang="en-US" altLang="zh-CN">
                <a:latin typeface="Times New Roman" panose="02020603050405020304" pitchFamily="18" charset="0"/>
              </a:rPr>
              <a:pPr/>
              <a:t>71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60158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1A5C08-76D2-4785-B454-E6D4D0FAC0A2}" type="slidenum">
              <a:rPr lang="en-US" altLang="zh-CN">
                <a:latin typeface="Times New Roman" panose="02020603050405020304" pitchFamily="18" charset="0"/>
              </a:rPr>
              <a:pPr/>
              <a:t>73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3401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8D6D4E-F25C-4589-8E67-8415DA27A1BE}" type="slidenum">
              <a:rPr lang="en-US" altLang="zh-CN">
                <a:latin typeface="Times New Roman" panose="02020603050405020304" pitchFamily="18" charset="0"/>
              </a:rPr>
              <a:pPr/>
              <a:t>79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78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E4E30A-3775-4609-9A25-CA0562A57F5C}" type="slidenum">
              <a:rPr lang="en-US" altLang="zh-CN">
                <a:latin typeface="Times New Roman" panose="02020603050405020304" pitchFamily="18" charset="0"/>
              </a:rPr>
              <a:pPr/>
              <a:t>11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3592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BF9839-FBBF-4687-A952-7B88DF129F1E}" type="slidenum">
              <a:rPr lang="en-US" altLang="zh-CN">
                <a:latin typeface="Times New Roman" panose="02020603050405020304" pitchFamily="18" charset="0"/>
              </a:rPr>
              <a:pPr/>
              <a:t>80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1070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4B2C88-58D0-4C19-9506-BA3F18AF47F2}" type="slidenum">
              <a:rPr lang="en-US" altLang="zh-CN">
                <a:latin typeface="Times New Roman" panose="02020603050405020304" pitchFamily="18" charset="0"/>
              </a:rPr>
              <a:pPr/>
              <a:t>81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153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CE29E1-779C-4109-905B-9F1032F419F2}" type="slidenum">
              <a:rPr lang="en-US" altLang="zh-CN">
                <a:latin typeface="Times New Roman" panose="02020603050405020304" pitchFamily="18" charset="0"/>
              </a:rPr>
              <a:pPr/>
              <a:t>82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5858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9A2F8-CCFC-5D4C-A1C4-C56321058C50}" type="slidenum">
              <a:rPr lang="en-US" altLang="zh-CN" smtClean="0"/>
              <a:pPr>
                <a:defRPr/>
              </a:pPr>
              <a:t>83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618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37E233-9AF9-4774-BA26-0BD940D71ACC}" type="slidenum">
              <a:rPr lang="en-US" altLang="zh-CN">
                <a:latin typeface="Times New Roman" panose="02020603050405020304" pitchFamily="18" charset="0"/>
              </a:rPr>
              <a:pPr/>
              <a:t>12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88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786B08-45AC-4D09-8D76-45C057D639E3}" type="slidenum">
              <a:rPr lang="en-US" altLang="zh-CN">
                <a:latin typeface="Times New Roman" panose="02020603050405020304" pitchFamily="18" charset="0"/>
              </a:rPr>
              <a:pPr/>
              <a:t>17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39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C9381E-389A-41D6-97AF-FE942C885DDE}" type="slidenum">
              <a:rPr lang="en-US" altLang="zh-CN">
                <a:latin typeface="Times New Roman" panose="02020603050405020304" pitchFamily="18" charset="0"/>
              </a:rPr>
              <a:pPr/>
              <a:t>18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51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0E9AD6-F645-46F7-B559-2BA7D6DF303A}" type="slidenum">
              <a:rPr lang="en-US" altLang="zh-CN">
                <a:latin typeface="Times New Roman" panose="02020603050405020304" pitchFamily="18" charset="0"/>
              </a:rPr>
              <a:pPr/>
              <a:t>19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23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41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88"/>
            <a:ext cx="2286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88"/>
            <a:ext cx="6705600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5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2250"/>
            <a:ext cx="81534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295400"/>
            <a:ext cx="4051300" cy="492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295400"/>
            <a:ext cx="4051300" cy="492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52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12959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142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63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92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44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12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331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87098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791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88"/>
            <a:ext cx="2286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88"/>
            <a:ext cx="6705600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3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1909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19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16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02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47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9253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2423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jpe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底板白-英文大写40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54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5849937" y="6477000"/>
            <a:ext cx="3294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sz="2000" dirty="0"/>
              <a:t>S</a:t>
            </a:r>
            <a:r>
              <a:rPr lang="en-US" altLang="zh-CN" sz="2000" dirty="0"/>
              <a:t>oftware Engineering</a:t>
            </a:r>
            <a:endParaRPr lang="en-US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+mj-lt"/>
          <a:ea typeface="+mj-ea"/>
          <a:cs typeface="华文新魏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6"/>
        </a:buBlip>
        <a:defRPr sz="2800">
          <a:solidFill>
            <a:srgbClr val="133984"/>
          </a:solidFill>
          <a:latin typeface="+mn-lt"/>
          <a:ea typeface="+mn-ea"/>
          <a:cs typeface="黑体" charset="0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  <a:cs typeface="黑体" charset="0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  <a:cs typeface="宋体" charset="0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 descr="1-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08413"/>
            <a:ext cx="375285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2" descr="图片5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3" descr="图片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4" descr="图片1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5" descr="图片3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6" descr="图片4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54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0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+mj-lt"/>
          <a:ea typeface="+mj-ea"/>
          <a:cs typeface="华文新魏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20"/>
        </a:buBlip>
        <a:defRPr sz="2800">
          <a:solidFill>
            <a:srgbClr val="133984"/>
          </a:solidFill>
          <a:latin typeface="+mn-lt"/>
          <a:ea typeface="+mn-ea"/>
          <a:cs typeface="黑体" charset="0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  <a:cs typeface="黑体" charset="0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  <a:cs typeface="宋体" charset="0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2686" y="1828842"/>
            <a:ext cx="8839200" cy="1927225"/>
          </a:xfrm>
        </p:spPr>
        <p:txBody>
          <a:bodyPr anchor="ctr"/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2. Software Life Cycle Models</a:t>
            </a:r>
            <a:r>
              <a:rPr lang="en-US" altLang="zh-CN" sz="4000" dirty="0">
                <a:solidFill>
                  <a:schemeClr val="bg1"/>
                </a:solidFill>
              </a:rPr>
              <a:t/>
            </a:r>
            <a:br>
              <a:rPr lang="en-US" altLang="zh-CN" sz="4000" dirty="0">
                <a:solidFill>
                  <a:schemeClr val="bg1"/>
                </a:solidFill>
              </a:rPr>
            </a:br>
            <a:endParaRPr lang="en-US" altLang="zh-CN" sz="4000" dirty="0">
              <a:solidFill>
                <a:schemeClr val="bg1"/>
              </a:solidFill>
              <a:latin typeface="Arial" charset="0"/>
              <a:ea typeface="华文新魏" charset="0"/>
            </a:endParaRPr>
          </a:p>
        </p:txBody>
      </p:sp>
      <p:pic>
        <p:nvPicPr>
          <p:cNvPr id="2" name="Picture 1" descr="AA0392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7" y="3581396"/>
            <a:ext cx="3215747" cy="30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363538" y="1392238"/>
            <a:ext cx="3309937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69888" y="1398588"/>
            <a:ext cx="3308350" cy="481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363538" y="2282825"/>
            <a:ext cx="3297237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369888" y="2289175"/>
            <a:ext cx="3297237" cy="481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379413" y="1460500"/>
            <a:ext cx="3127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Requirements Analysis</a:t>
            </a: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373063" y="2395538"/>
            <a:ext cx="2089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System Design</a:t>
            </a: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3797300" y="1460500"/>
            <a:ext cx="2889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What is the problem?</a:t>
            </a: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3802063" y="2352675"/>
            <a:ext cx="28749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What is the solution?</a:t>
            </a:r>
          </a:p>
        </p:txBody>
      </p:sp>
      <p:sp>
        <p:nvSpPr>
          <p:cNvPr id="27658" name="Rectangle 13"/>
          <p:cNvSpPr>
            <a:spLocks noChangeArrowheads="1"/>
          </p:cNvSpPr>
          <p:nvPr/>
        </p:nvSpPr>
        <p:spPr bwMode="auto">
          <a:xfrm>
            <a:off x="374650" y="3087688"/>
            <a:ext cx="329882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14"/>
          <p:cNvSpPr>
            <a:spLocks noChangeArrowheads="1"/>
          </p:cNvSpPr>
          <p:nvPr/>
        </p:nvSpPr>
        <p:spPr bwMode="auto">
          <a:xfrm>
            <a:off x="381000" y="3094038"/>
            <a:ext cx="3297238" cy="481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5"/>
          <p:cNvSpPr>
            <a:spLocks noChangeArrowheads="1"/>
          </p:cNvSpPr>
          <p:nvPr/>
        </p:nvSpPr>
        <p:spPr bwMode="auto">
          <a:xfrm>
            <a:off x="436563" y="3155950"/>
            <a:ext cx="2178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Detailed Design</a:t>
            </a:r>
          </a:p>
        </p:txBody>
      </p:sp>
      <p:sp>
        <p:nvSpPr>
          <p:cNvPr id="27661" name="Rectangle 16"/>
          <p:cNvSpPr>
            <a:spLocks noChangeArrowheads="1"/>
          </p:cNvSpPr>
          <p:nvPr/>
        </p:nvSpPr>
        <p:spPr bwMode="auto">
          <a:xfrm>
            <a:off x="3810000" y="2913063"/>
            <a:ext cx="40909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What are the best mechanisms</a:t>
            </a:r>
          </a:p>
        </p:txBody>
      </p:sp>
      <p:sp>
        <p:nvSpPr>
          <p:cNvPr id="27662" name="Rectangle 17"/>
          <p:cNvSpPr>
            <a:spLocks noChangeArrowheads="1"/>
          </p:cNvSpPr>
          <p:nvPr/>
        </p:nvSpPr>
        <p:spPr bwMode="auto">
          <a:xfrm>
            <a:off x="350838" y="3848100"/>
            <a:ext cx="3405187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Rectangle 18"/>
          <p:cNvSpPr>
            <a:spLocks noChangeArrowheads="1"/>
          </p:cNvSpPr>
          <p:nvPr/>
        </p:nvSpPr>
        <p:spPr bwMode="auto">
          <a:xfrm>
            <a:off x="357188" y="3854450"/>
            <a:ext cx="3403600" cy="481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Rectangle 19"/>
          <p:cNvSpPr>
            <a:spLocks noChangeArrowheads="1"/>
          </p:cNvSpPr>
          <p:nvPr/>
        </p:nvSpPr>
        <p:spPr bwMode="auto">
          <a:xfrm>
            <a:off x="330200" y="3916363"/>
            <a:ext cx="33194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Program Implementation</a:t>
            </a:r>
          </a:p>
        </p:txBody>
      </p:sp>
      <p:sp>
        <p:nvSpPr>
          <p:cNvPr id="27665" name="Rectangle 20"/>
          <p:cNvSpPr>
            <a:spLocks noChangeArrowheads="1"/>
          </p:cNvSpPr>
          <p:nvPr/>
        </p:nvSpPr>
        <p:spPr bwMode="auto">
          <a:xfrm>
            <a:off x="3824288" y="3854450"/>
            <a:ext cx="26971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How is the solution </a:t>
            </a:r>
          </a:p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constructed?</a:t>
            </a:r>
          </a:p>
        </p:txBody>
      </p:sp>
      <p:sp>
        <p:nvSpPr>
          <p:cNvPr id="27666" name="Rectangle 21"/>
          <p:cNvSpPr>
            <a:spLocks noChangeArrowheads="1"/>
          </p:cNvSpPr>
          <p:nvPr/>
        </p:nvSpPr>
        <p:spPr bwMode="auto">
          <a:xfrm>
            <a:off x="363538" y="4564063"/>
            <a:ext cx="3403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Rectangle 22"/>
          <p:cNvSpPr>
            <a:spLocks noChangeArrowheads="1"/>
          </p:cNvSpPr>
          <p:nvPr/>
        </p:nvSpPr>
        <p:spPr bwMode="auto">
          <a:xfrm>
            <a:off x="369888" y="4570413"/>
            <a:ext cx="3403600" cy="481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Rectangle 23"/>
          <p:cNvSpPr>
            <a:spLocks noChangeArrowheads="1"/>
          </p:cNvSpPr>
          <p:nvPr/>
        </p:nvSpPr>
        <p:spPr bwMode="auto">
          <a:xfrm>
            <a:off x="376238" y="4632325"/>
            <a:ext cx="11255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Testing</a:t>
            </a:r>
          </a:p>
        </p:txBody>
      </p:sp>
      <p:sp>
        <p:nvSpPr>
          <p:cNvPr id="27669" name="Rectangle 24"/>
          <p:cNvSpPr>
            <a:spLocks noChangeArrowheads="1"/>
          </p:cNvSpPr>
          <p:nvPr/>
        </p:nvSpPr>
        <p:spPr bwMode="auto">
          <a:xfrm>
            <a:off x="3794125" y="4676775"/>
            <a:ext cx="3082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Is the problem solved?</a:t>
            </a:r>
          </a:p>
        </p:txBody>
      </p:sp>
      <p:sp>
        <p:nvSpPr>
          <p:cNvPr id="27670" name="Rectangle 25"/>
          <p:cNvSpPr>
            <a:spLocks noChangeArrowheads="1"/>
          </p:cNvSpPr>
          <p:nvPr/>
        </p:nvSpPr>
        <p:spPr bwMode="auto">
          <a:xfrm>
            <a:off x="363538" y="5157788"/>
            <a:ext cx="3403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Rectangle 26"/>
          <p:cNvSpPr>
            <a:spLocks noChangeArrowheads="1"/>
          </p:cNvSpPr>
          <p:nvPr/>
        </p:nvSpPr>
        <p:spPr bwMode="auto">
          <a:xfrm>
            <a:off x="369888" y="5164138"/>
            <a:ext cx="3403600" cy="481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Rectangle 27"/>
          <p:cNvSpPr>
            <a:spLocks noChangeArrowheads="1"/>
          </p:cNvSpPr>
          <p:nvPr/>
        </p:nvSpPr>
        <p:spPr bwMode="auto">
          <a:xfrm>
            <a:off x="379413" y="5226050"/>
            <a:ext cx="12160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Delivery</a:t>
            </a:r>
          </a:p>
        </p:txBody>
      </p:sp>
      <p:sp>
        <p:nvSpPr>
          <p:cNvPr id="27673" name="Rectangle 28"/>
          <p:cNvSpPr>
            <a:spLocks noChangeArrowheads="1"/>
          </p:cNvSpPr>
          <p:nvPr/>
        </p:nvSpPr>
        <p:spPr bwMode="auto">
          <a:xfrm>
            <a:off x="3862388" y="5253038"/>
            <a:ext cx="4711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Can the customer use the solution?</a:t>
            </a:r>
          </a:p>
        </p:txBody>
      </p:sp>
      <p:sp>
        <p:nvSpPr>
          <p:cNvPr id="27674" name="Rectangle 29"/>
          <p:cNvSpPr>
            <a:spLocks noChangeArrowheads="1"/>
          </p:cNvSpPr>
          <p:nvPr/>
        </p:nvSpPr>
        <p:spPr bwMode="auto">
          <a:xfrm>
            <a:off x="363538" y="5851525"/>
            <a:ext cx="3403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Rectangle 30"/>
          <p:cNvSpPr>
            <a:spLocks noChangeArrowheads="1"/>
          </p:cNvSpPr>
          <p:nvPr/>
        </p:nvSpPr>
        <p:spPr bwMode="auto">
          <a:xfrm>
            <a:off x="369888" y="5857875"/>
            <a:ext cx="3403600" cy="481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Rectangle 31"/>
          <p:cNvSpPr>
            <a:spLocks noChangeArrowheads="1"/>
          </p:cNvSpPr>
          <p:nvPr/>
        </p:nvSpPr>
        <p:spPr bwMode="auto">
          <a:xfrm>
            <a:off x="384175" y="5921375"/>
            <a:ext cx="1793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Maintenance</a:t>
            </a:r>
          </a:p>
        </p:txBody>
      </p:sp>
      <p:sp>
        <p:nvSpPr>
          <p:cNvPr id="27677" name="Rectangle 32"/>
          <p:cNvSpPr>
            <a:spLocks noChangeArrowheads="1"/>
          </p:cNvSpPr>
          <p:nvPr/>
        </p:nvSpPr>
        <p:spPr bwMode="auto">
          <a:xfrm>
            <a:off x="3802063" y="5964238"/>
            <a:ext cx="3735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Are enhancements needed?</a:t>
            </a:r>
          </a:p>
        </p:txBody>
      </p:sp>
      <p:sp>
        <p:nvSpPr>
          <p:cNvPr id="27678" name="Rectangle 33"/>
          <p:cNvSpPr>
            <a:spLocks noChangeArrowheads="1"/>
          </p:cNvSpPr>
          <p:nvPr/>
        </p:nvSpPr>
        <p:spPr bwMode="auto">
          <a:xfrm>
            <a:off x="3810000" y="3178175"/>
            <a:ext cx="36591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4" tIns="43854" rIns="89274" bIns="43854">
            <a:spAutoFit/>
          </a:bodyPr>
          <a:lstStyle/>
          <a:p>
            <a:pPr defTabSz="901700"/>
            <a:r>
              <a:rPr lang="en-US" sz="2100" u="none">
                <a:solidFill>
                  <a:srgbClr val="000000"/>
                </a:solidFill>
                <a:latin typeface="Helvetica" charset="0"/>
              </a:rPr>
              <a:t>to implement the solution? 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6932613" y="1479550"/>
            <a:ext cx="1792287" cy="1108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89274" tIns="43854" rIns="89274" bIns="43854" anchor="ctr"/>
          <a:lstStyle/>
          <a:p>
            <a:pPr algn="ctr" defTabSz="901700"/>
            <a:r>
              <a:rPr lang="en-US" u="none"/>
              <a:t>Application</a:t>
            </a:r>
          </a:p>
          <a:p>
            <a:pPr algn="ctr" defTabSz="901700"/>
            <a:r>
              <a:rPr lang="en-US" u="none"/>
              <a:t>Domain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6967538" y="3686175"/>
            <a:ext cx="1790700" cy="1108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89274" tIns="43854" rIns="89274" bIns="43854" anchor="ctr"/>
          <a:lstStyle/>
          <a:p>
            <a:pPr algn="ctr" defTabSz="901700"/>
            <a:r>
              <a:rPr lang="en-US" u="none"/>
              <a:t>Solution</a:t>
            </a:r>
          </a:p>
          <a:p>
            <a:pPr algn="ctr" defTabSz="901700"/>
            <a:r>
              <a:rPr lang="en-US" u="none"/>
              <a:t>Domain</a:t>
            </a:r>
          </a:p>
        </p:txBody>
      </p:sp>
      <p:sp>
        <p:nvSpPr>
          <p:cNvPr id="27681" name="Rectangle 37"/>
          <p:cNvSpPr>
            <a:spLocks noGrp="1" noChangeArrowheads="1"/>
          </p:cNvSpPr>
          <p:nvPr>
            <p:ph type="title"/>
          </p:nvPr>
        </p:nvSpPr>
        <p:spPr>
          <a:xfrm>
            <a:off x="990694" y="222250"/>
            <a:ext cx="8496300" cy="863600"/>
          </a:xfrm>
        </p:spPr>
        <p:txBody>
          <a:bodyPr/>
          <a:lstStyle/>
          <a:p>
            <a:r>
              <a:rPr lang="en-US" dirty="0" smtClean="0"/>
              <a:t>Software Development </a:t>
            </a:r>
            <a:r>
              <a:rPr lang="en-US" dirty="0" smtClean="0"/>
              <a:t>Activities</a:t>
            </a:r>
            <a:endParaRPr lang="en-US" dirty="0" smtClean="0"/>
          </a:p>
        </p:txBody>
      </p:sp>
      <p:sp>
        <p:nvSpPr>
          <p:cNvPr id="27682" name="Line 39"/>
          <p:cNvSpPr>
            <a:spLocks noChangeShapeType="1"/>
          </p:cNvSpPr>
          <p:nvPr/>
        </p:nvSpPr>
        <p:spPr bwMode="auto">
          <a:xfrm>
            <a:off x="3908425" y="2859088"/>
            <a:ext cx="4746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7199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1" grpId="0" animBg="1" autoUpdateAnimBg="0"/>
      <p:bldP spid="1949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2.1  Software</a:t>
            </a:r>
            <a:r>
              <a:rPr lang="en-US" noProof="1" smtClean="0">
                <a:ea typeface="ＭＳ Ｐゴシック" panose="020B0600070205080204" pitchFamily="34" charset="-128"/>
              </a:rPr>
              <a:t> Development in Theory</a:t>
            </a:r>
            <a:endParaRPr lang="en-US" altLang="zh-CN" smtClean="0">
              <a:ea typeface="ＭＳ Ｐゴシック" panose="020B0600070205080204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68388"/>
            <a:ext cx="4951412" cy="5789612"/>
          </a:xfrm>
        </p:spPr>
        <p:txBody>
          <a:bodyPr/>
          <a:lstStyle/>
          <a:p>
            <a:pPr marL="533400" indent="-533400" eaLnBrk="1" hangingPunct="1"/>
            <a:r>
              <a:rPr lang="en-US" altLang="zh-CN" sz="2400" smtClean="0">
                <a:ea typeface="ＭＳ Ｐゴシック" panose="020B0600070205080204" pitchFamily="34" charset="-128"/>
              </a:rPr>
              <a:t>Ideally, software is developed as described in Chapter 1</a:t>
            </a:r>
          </a:p>
          <a:p>
            <a:pPr marL="1139825" lvl="1" indent="-682625" eaLnBrk="1" hangingPunct="1"/>
            <a:r>
              <a:rPr lang="en-US" altLang="zh-CN" sz="2000" smtClean="0">
                <a:ea typeface="ＭＳ Ｐゴシック" panose="020B0600070205080204" pitchFamily="34" charset="-128"/>
              </a:rPr>
              <a:t>Linear</a:t>
            </a:r>
          </a:p>
          <a:p>
            <a:pPr marL="1139825" lvl="1" indent="-682625" eaLnBrk="1" hangingPunct="1"/>
            <a:r>
              <a:rPr lang="en-US" altLang="zh-CN" sz="2000" smtClean="0">
                <a:ea typeface="ＭＳ Ｐゴシック" panose="020B0600070205080204" pitchFamily="34" charset="-128"/>
              </a:rPr>
              <a:t>Starting from scratch</a:t>
            </a:r>
          </a:p>
          <a:p>
            <a:pPr marL="533400" indent="-533400" eaLnBrk="1" hangingPunct="1"/>
            <a:endParaRPr lang="en-US" altLang="zh-CN" sz="2400" smtClean="0"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n-US" altLang="zh-CN" sz="2400" smtClean="0"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ebdings" panose="05030102010509060703" pitchFamily="18" charset="2"/>
              <a:buNone/>
            </a:pPr>
            <a:endParaRPr lang="en-US" altLang="zh-CN" sz="2400" smtClean="0">
              <a:ea typeface="ＭＳ Ｐゴシック" panose="020B0600070205080204" pitchFamily="34" charset="-128"/>
            </a:endParaRPr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927100"/>
            <a:ext cx="228441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79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So</a:t>
            </a:r>
            <a:r>
              <a:rPr lang="en-US" noProof="1" smtClean="0">
                <a:ea typeface="ＭＳ Ｐゴシック" panose="020B0600070205080204" pitchFamily="34" charset="-128"/>
              </a:rPr>
              <a:t>ftware Development in Practice</a:t>
            </a:r>
            <a:endParaRPr lang="en-US" altLang="zh-CN" smtClean="0">
              <a:ea typeface="ＭＳ Ｐゴシック" panose="020B0600070205080204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In the real world, software development is totally different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We make mistakes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The client’s requirements change while the software product is being developed</a:t>
            </a:r>
          </a:p>
        </p:txBody>
      </p:sp>
    </p:spTree>
    <p:extLst>
      <p:ext uri="{BB962C8B-B14F-4D97-AF65-F5344CB8AC3E}">
        <p14:creationId xmlns:p14="http://schemas.microsoft.com/office/powerpoint/2010/main" val="93442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114"/>
            <a:ext cx="7772400" cy="5867400"/>
          </a:xfrm>
        </p:spPr>
        <p:txBody>
          <a:bodyPr/>
          <a:lstStyle/>
          <a:p>
            <a:pPr>
              <a:buFontTx/>
              <a:buNone/>
            </a:pPr>
            <a:r>
              <a:rPr lang="sv-SE" dirty="0"/>
              <a:t>It provides a fixed </a:t>
            </a:r>
            <a:r>
              <a:rPr lang="sv-SE" b="1" u="sng" dirty="0"/>
              <a:t>generic framework</a:t>
            </a:r>
            <a:r>
              <a:rPr lang="sv-SE" dirty="0"/>
              <a:t> that</a:t>
            </a:r>
          </a:p>
          <a:p>
            <a:pPr>
              <a:buFontTx/>
              <a:buNone/>
            </a:pPr>
            <a:r>
              <a:rPr lang="sv-SE" dirty="0"/>
              <a:t> can be tailored to a specific project.</a:t>
            </a:r>
          </a:p>
          <a:p>
            <a:pPr>
              <a:buFontTx/>
              <a:buNone/>
            </a:pPr>
            <a:r>
              <a:rPr lang="sv-SE" dirty="0"/>
              <a:t>Project specific </a:t>
            </a:r>
            <a:r>
              <a:rPr lang="sv-SE" b="1" i="1" u="sng" dirty="0"/>
              <a:t>parameters</a:t>
            </a:r>
            <a:r>
              <a:rPr lang="sv-SE" dirty="0"/>
              <a:t> will include:</a:t>
            </a:r>
          </a:p>
          <a:p>
            <a:r>
              <a:rPr lang="sv-SE" dirty="0"/>
              <a:t>Size, (person-years)</a:t>
            </a:r>
          </a:p>
          <a:p>
            <a:r>
              <a:rPr lang="sv-SE" dirty="0"/>
              <a:t>Budget,</a:t>
            </a:r>
          </a:p>
          <a:p>
            <a:r>
              <a:rPr lang="sv-SE" dirty="0"/>
              <a:t>Duration.</a:t>
            </a:r>
          </a:p>
          <a:p>
            <a:pPr>
              <a:buFontTx/>
              <a:buNone/>
            </a:pPr>
            <a:r>
              <a:rPr lang="en-GB" b="1" dirty="0"/>
              <a:t> 			</a:t>
            </a:r>
          </a:p>
          <a:p>
            <a:pPr>
              <a:buFontTx/>
              <a:buNone/>
            </a:pPr>
            <a:r>
              <a:rPr lang="en-GB" b="1" dirty="0"/>
              <a:t>			project plan = </a:t>
            </a:r>
          </a:p>
          <a:p>
            <a:pPr>
              <a:buFontTx/>
              <a:buNone/>
            </a:pPr>
            <a:r>
              <a:rPr lang="en-GB" b="1" dirty="0"/>
              <a:t>		lifecycle model + project parameters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9600" y="4419600"/>
            <a:ext cx="7924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2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110" y="990524"/>
            <a:ext cx="84582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v-SE" sz="2800" dirty="0"/>
              <a:t>There are hundreds of  different lifecycle models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800" dirty="0"/>
              <a:t>to choose from, e.g:</a:t>
            </a:r>
          </a:p>
          <a:p>
            <a:pPr>
              <a:lnSpc>
                <a:spcPct val="90000"/>
              </a:lnSpc>
            </a:pPr>
            <a:r>
              <a:rPr lang="sv-SE" sz="2800" b="1" i="1" dirty="0"/>
              <a:t>waterfall,</a:t>
            </a:r>
          </a:p>
          <a:p>
            <a:pPr>
              <a:lnSpc>
                <a:spcPct val="90000"/>
              </a:lnSpc>
            </a:pPr>
            <a:r>
              <a:rPr lang="sv-SE" sz="2800" b="1" i="1" dirty="0"/>
              <a:t>code-and-fix</a:t>
            </a:r>
          </a:p>
          <a:p>
            <a:pPr>
              <a:lnSpc>
                <a:spcPct val="90000"/>
              </a:lnSpc>
            </a:pPr>
            <a:r>
              <a:rPr lang="sv-SE" sz="2800" b="1" i="1" dirty="0"/>
              <a:t>spiral</a:t>
            </a:r>
          </a:p>
          <a:p>
            <a:pPr>
              <a:lnSpc>
                <a:spcPct val="90000"/>
              </a:lnSpc>
            </a:pPr>
            <a:r>
              <a:rPr lang="sv-SE" sz="2800" b="1" i="1" dirty="0"/>
              <a:t>rapid prototyping</a:t>
            </a:r>
          </a:p>
          <a:p>
            <a:pPr>
              <a:lnSpc>
                <a:spcPct val="90000"/>
              </a:lnSpc>
            </a:pPr>
            <a:r>
              <a:rPr lang="sv-SE" sz="2800" b="1" i="1" dirty="0"/>
              <a:t>unified process (UP)</a:t>
            </a:r>
          </a:p>
          <a:p>
            <a:pPr>
              <a:lnSpc>
                <a:spcPct val="90000"/>
              </a:lnSpc>
            </a:pPr>
            <a:r>
              <a:rPr lang="sv-SE" sz="2800" b="1" i="1" dirty="0"/>
              <a:t>agile methods, extreme programming (XP)</a:t>
            </a:r>
          </a:p>
          <a:p>
            <a:pPr>
              <a:lnSpc>
                <a:spcPct val="90000"/>
              </a:lnSpc>
            </a:pPr>
            <a:r>
              <a:rPr lang="sv-SE" sz="2800" b="1" i="1" dirty="0"/>
              <a:t>COTS 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800" dirty="0"/>
              <a:t>but many are minor variations on a smaller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800" dirty="0"/>
              <a:t>number of basic models.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697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1896" y="990524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sv-SE" dirty="0"/>
              <a:t>By changing the lifecycle model, we can</a:t>
            </a:r>
          </a:p>
          <a:p>
            <a:pPr>
              <a:buFontTx/>
              <a:buNone/>
            </a:pPr>
            <a:r>
              <a:rPr lang="sv-SE" dirty="0"/>
              <a:t> </a:t>
            </a:r>
            <a:r>
              <a:rPr lang="sv-SE" b="1" u="sng" dirty="0"/>
              <a:t>improve</a:t>
            </a:r>
            <a:r>
              <a:rPr lang="sv-SE" dirty="0"/>
              <a:t> </a:t>
            </a:r>
            <a:r>
              <a:rPr lang="sv-SE" b="1" dirty="0"/>
              <a:t>and/or</a:t>
            </a:r>
            <a:r>
              <a:rPr lang="sv-SE" dirty="0"/>
              <a:t> </a:t>
            </a:r>
            <a:r>
              <a:rPr lang="sv-SE" b="1" u="sng" dirty="0"/>
              <a:t>tradeoff</a:t>
            </a:r>
            <a:r>
              <a:rPr lang="sv-SE" dirty="0"/>
              <a:t>:</a:t>
            </a:r>
          </a:p>
          <a:p>
            <a:pPr>
              <a:buFontTx/>
              <a:buNone/>
            </a:pPr>
            <a:endParaRPr lang="sv-SE" dirty="0"/>
          </a:p>
          <a:p>
            <a:r>
              <a:rPr lang="sv-SE" b="1" i="1" dirty="0"/>
              <a:t>Development speed (time to market)</a:t>
            </a:r>
          </a:p>
          <a:p>
            <a:r>
              <a:rPr lang="sv-SE" b="1" i="1" dirty="0"/>
              <a:t>Product quality</a:t>
            </a:r>
          </a:p>
          <a:p>
            <a:r>
              <a:rPr lang="sv-SE" b="1" i="1" dirty="0"/>
              <a:t>Project visibility</a:t>
            </a:r>
          </a:p>
          <a:p>
            <a:r>
              <a:rPr lang="sv-SE" b="1" i="1" dirty="0"/>
              <a:t>Administrative overhead</a:t>
            </a:r>
          </a:p>
          <a:p>
            <a:r>
              <a:rPr lang="sv-SE" b="1" i="1" dirty="0"/>
              <a:t>Risk exposure</a:t>
            </a:r>
          </a:p>
          <a:p>
            <a:r>
              <a:rPr lang="sv-SE" b="1" i="1" dirty="0"/>
              <a:t>Customer relations, etc, etc.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40944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66714"/>
            <a:ext cx="7772400" cy="563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v-SE" dirty="0"/>
              <a:t>Normally, a lifecycle model covers the entire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b="1" u="sng" dirty="0"/>
              <a:t>lifetime of a product</a:t>
            </a:r>
            <a:r>
              <a:rPr lang="sv-S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dirty="0"/>
          </a:p>
          <a:p>
            <a:pPr>
              <a:lnSpc>
                <a:spcPct val="90000"/>
              </a:lnSpc>
              <a:buFontTx/>
              <a:buNone/>
            </a:pPr>
            <a:r>
              <a:rPr lang="sv-SE" dirty="0"/>
              <a:t>From </a:t>
            </a:r>
            <a:r>
              <a:rPr lang="sv-SE" b="1" i="1" dirty="0"/>
              <a:t>birth of a commercial idea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dirty="0"/>
              <a:t>to </a:t>
            </a:r>
            <a:r>
              <a:rPr lang="sv-SE" b="1" i="1" dirty="0"/>
              <a:t>final de-installation of last release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dirty="0"/>
          </a:p>
          <a:p>
            <a:pPr>
              <a:lnSpc>
                <a:spcPct val="90000"/>
              </a:lnSpc>
              <a:buFontTx/>
              <a:buNone/>
            </a:pPr>
            <a:r>
              <a:rPr lang="sv-SE" dirty="0"/>
              <a:t>i.e. The three main phases:</a:t>
            </a:r>
          </a:p>
          <a:p>
            <a:pPr>
              <a:lnSpc>
                <a:spcPct val="90000"/>
              </a:lnSpc>
            </a:pPr>
            <a:r>
              <a:rPr lang="sv-SE" b="1" i="1" dirty="0"/>
              <a:t>D</a:t>
            </a:r>
            <a:r>
              <a:rPr lang="sv-SE" b="1" i="1" dirty="0" smtClean="0"/>
              <a:t>esign</a:t>
            </a:r>
            <a:r>
              <a:rPr lang="sv-SE" dirty="0"/>
              <a:t>,</a:t>
            </a:r>
          </a:p>
          <a:p>
            <a:pPr>
              <a:lnSpc>
                <a:spcPct val="90000"/>
              </a:lnSpc>
            </a:pPr>
            <a:r>
              <a:rPr lang="sv-SE" b="1" i="1" dirty="0"/>
              <a:t>B</a:t>
            </a:r>
            <a:r>
              <a:rPr lang="sv-SE" b="1" i="1" dirty="0" smtClean="0"/>
              <a:t>uild</a:t>
            </a:r>
            <a:r>
              <a:rPr lang="sv-SE" dirty="0"/>
              <a:t>,</a:t>
            </a:r>
          </a:p>
          <a:p>
            <a:pPr>
              <a:lnSpc>
                <a:spcPct val="90000"/>
              </a:lnSpc>
            </a:pPr>
            <a:r>
              <a:rPr lang="sv-SE" b="1" i="1" dirty="0"/>
              <a:t>M</a:t>
            </a:r>
            <a:r>
              <a:rPr lang="sv-SE" b="1" i="1" dirty="0" smtClean="0"/>
              <a:t>aintain</a:t>
            </a:r>
            <a:r>
              <a:rPr lang="sv-S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98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Waterfall 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68388"/>
            <a:ext cx="5268912" cy="5789612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The linear life cycle model with feedback loops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The waterfall model cannot show the order of events</a:t>
            </a:r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574675"/>
            <a:ext cx="2246312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116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Iteration and </a:t>
            </a:r>
            <a:r>
              <a:rPr lang="en-US" altLang="zh-CN" dirty="0" err="1" smtClean="0">
                <a:ea typeface="ＭＳ Ｐゴシック" panose="020B0600070205080204" pitchFamily="34" charset="-128"/>
              </a:rPr>
              <a:t>Incrementation</a:t>
            </a:r>
            <a:endParaRPr lang="en-US" altLang="zh-CN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In real life, we cannot speak about “the analysis phase”</a:t>
            </a: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Instead, the operations of the analysis phase are spread out over the life cycle</a:t>
            </a:r>
          </a:p>
          <a:p>
            <a:pPr eaLnBrk="1" hangingPunct="1"/>
            <a:endParaRPr lang="en-US" altLang="zh-CN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The basic software development process is iterative </a:t>
            </a: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Each successive version is intended to be closer to its target than its predecessor</a:t>
            </a:r>
            <a:endParaRPr lang="en-US" altLang="zh-CN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80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Miller’s Law</a:t>
            </a:r>
            <a:endParaRPr lang="en-US" altLang="zh-CN" b="1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868363"/>
            <a:ext cx="8229600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anose="020B0600070205080204" pitchFamily="34" charset="-128"/>
              </a:rPr>
              <a:t>At any one time, we can concentrate on only approximately seven </a:t>
            </a:r>
            <a:r>
              <a:rPr lang="en-US" altLang="zh-CN" i="1" dirty="0" smtClean="0">
                <a:ea typeface="ＭＳ Ｐゴシック" panose="020B0600070205080204" pitchFamily="34" charset="-128"/>
              </a:rPr>
              <a:t>chunks</a:t>
            </a:r>
            <a:r>
              <a:rPr lang="en-US" altLang="zh-CN" dirty="0" smtClean="0">
                <a:ea typeface="ＭＳ Ｐゴシック" panose="020B0600070205080204" pitchFamily="34" charset="-128"/>
              </a:rPr>
              <a:t> (units of information)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anose="020B0600070205080204" pitchFamily="34" charset="-128"/>
              </a:rPr>
              <a:t>To handle larger amounts of information, use </a:t>
            </a:r>
            <a:r>
              <a:rPr lang="en-US" altLang="zh-CN" i="1" dirty="0" smtClean="0">
                <a:ea typeface="ＭＳ Ｐゴシック" panose="020B0600070205080204" pitchFamily="34" charset="-128"/>
              </a:rPr>
              <a:t>stepwise refinement</a:t>
            </a: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anose="020B0600070205080204" pitchFamily="34" charset="-128"/>
              </a:rPr>
              <a:t>Concentrate on the aspects that are currently the most important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anose="020B0600070205080204" pitchFamily="34" charset="-128"/>
              </a:rPr>
              <a:t>Postpone aspects that are currently less critical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anose="020B0600070205080204" pitchFamily="34" charset="-128"/>
              </a:rPr>
              <a:t>Every aspect is eventually handled, but in order of current importance</a:t>
            </a:r>
            <a:r>
              <a:rPr lang="en-US" altLang="zh-CN" sz="2000" dirty="0" smtClean="0">
                <a:ea typeface="ＭＳ Ｐゴシック" panose="020B0600070205080204" pitchFamily="34" charset="-128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anose="020B0600070205080204" pitchFamily="34" charset="-128"/>
              </a:rPr>
              <a:t>This is an </a:t>
            </a:r>
            <a:r>
              <a:rPr lang="en-US" altLang="zh-CN" i="1" dirty="0" smtClean="0">
                <a:ea typeface="ＭＳ Ｐゴシック" panose="020B0600070205080204" pitchFamily="34" charset="-128"/>
              </a:rPr>
              <a:t>incremental</a:t>
            </a:r>
            <a:r>
              <a:rPr lang="en-US" altLang="zh-CN" dirty="0" smtClean="0">
                <a:ea typeface="ＭＳ Ｐゴシック" panose="020B0600070205080204" pitchFamily="34" charset="-128"/>
              </a:rPr>
              <a:t> process</a:t>
            </a:r>
            <a:endParaRPr lang="en-US" altLang="zh-CN" sz="24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44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0394" y="901327"/>
            <a:ext cx="7923212" cy="47244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Software development in theory</a:t>
            </a:r>
          </a:p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Iteration and </a:t>
            </a:r>
            <a:r>
              <a:rPr lang="en-US" altLang="zh-CN" dirty="0" err="1" smtClean="0">
                <a:ea typeface="ＭＳ Ｐゴシック" panose="020B0600070205080204" pitchFamily="34" charset="-128"/>
              </a:rPr>
              <a:t>incrementation</a:t>
            </a:r>
            <a:endParaRPr lang="en-US" altLang="zh-CN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Risks and other aspects of iteration and </a:t>
            </a:r>
            <a:r>
              <a:rPr lang="en-US" altLang="zh-CN" dirty="0" err="1" smtClean="0">
                <a:ea typeface="ＭＳ Ｐゴシック" panose="020B0600070205080204" pitchFamily="34" charset="-128"/>
              </a:rPr>
              <a:t>incrementation</a:t>
            </a:r>
            <a:endParaRPr lang="en-US" altLang="zh-CN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Managing iteration and </a:t>
            </a:r>
            <a:r>
              <a:rPr lang="en-US" altLang="zh-CN" dirty="0" err="1" smtClean="0">
                <a:ea typeface="ＭＳ Ｐゴシック" panose="020B0600070205080204" pitchFamily="34" charset="-128"/>
              </a:rPr>
              <a:t>incrementation</a:t>
            </a:r>
            <a:endParaRPr lang="en-US" altLang="zh-CN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Other life-cycle models</a:t>
            </a:r>
          </a:p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Comparison of life-cycle models</a:t>
            </a:r>
          </a:p>
        </p:txBody>
      </p:sp>
    </p:spTree>
    <p:extLst>
      <p:ext uri="{BB962C8B-B14F-4D97-AF65-F5344CB8AC3E}">
        <p14:creationId xmlns:p14="http://schemas.microsoft.com/office/powerpoint/2010/main" val="4090974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Iteration and Incrementation (contd)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789863" y="6223000"/>
            <a:ext cx="992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zh-CN" sz="1400"/>
              <a:t>Figure 2.4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270000"/>
            <a:ext cx="8347075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42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574" y="76288"/>
            <a:ext cx="8153400" cy="70485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Iteration and Incrementation (contd)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9662" y="922426"/>
            <a:ext cx="8532812" cy="5789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ＭＳ Ｐゴシック" panose="020B0600070205080204" pitchFamily="34" charset="-128"/>
              </a:rPr>
              <a:t>Iteration and incrementation are used in conjunction with one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anose="020B0600070205080204" pitchFamily="34" charset="-128"/>
              </a:rPr>
              <a:t>There is no single “requirements phase” or “design phase”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anose="020B0600070205080204" pitchFamily="34" charset="-128"/>
              </a:rPr>
              <a:t>Instead, there are multiple instances of each phase</a:t>
            </a: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12" y="2555963"/>
            <a:ext cx="67405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74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Iteration and Incrementation (contd)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The number of increments will vary — it does not have to be four</a:t>
            </a:r>
          </a:p>
        </p:txBody>
      </p:sp>
    </p:spTree>
    <p:extLst>
      <p:ext uri="{BB962C8B-B14F-4D97-AF65-F5344CB8AC3E}">
        <p14:creationId xmlns:p14="http://schemas.microsoft.com/office/powerpoint/2010/main" val="879312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Classical Phases versus Workflows</a:t>
            </a:r>
            <a:endParaRPr lang="en-US" altLang="zh-CN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68388"/>
            <a:ext cx="8532812" cy="5180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latin typeface="+mj-lt"/>
                <a:ea typeface="ＭＳ Ｐゴシック" panose="020B0600070205080204" pitchFamily="34" charset="-128"/>
                <a:cs typeface="华文新魏" charset="0"/>
              </a:rPr>
              <a:t>Sequential phases do not exist in the real world</a:t>
            </a:r>
          </a:p>
          <a:p>
            <a:pPr eaLnBrk="1" hangingPunct="1">
              <a:lnSpc>
                <a:spcPct val="90000"/>
              </a:lnSpc>
              <a:buFont typeface="Webdings" panose="05030102010509060703" pitchFamily="18" charset="2"/>
              <a:buNone/>
            </a:pPr>
            <a:endParaRPr lang="en-US" altLang="zh-CN" sz="2400" dirty="0">
              <a:latin typeface="+mj-lt"/>
              <a:ea typeface="ＭＳ Ｐゴシック" panose="020B0600070205080204" pitchFamily="34" charset="-128"/>
              <a:cs typeface="华文新魏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latin typeface="+mj-lt"/>
                <a:ea typeface="ＭＳ Ｐゴシック" panose="020B0600070205080204" pitchFamily="34" charset="-128"/>
                <a:cs typeface="华文新魏" charset="0"/>
              </a:rPr>
              <a:t>Instead, the five core workflows (activities) are performed over the entire life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latin typeface="+mj-lt"/>
                <a:ea typeface="ＭＳ Ｐゴシック" panose="020B0600070205080204" pitchFamily="34" charset="-128"/>
                <a:cs typeface="华文新魏" charset="0"/>
              </a:rPr>
              <a:t>Requirements workflow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latin typeface="+mj-lt"/>
                <a:ea typeface="ＭＳ Ｐゴシック" panose="020B0600070205080204" pitchFamily="34" charset="-128"/>
                <a:cs typeface="华文新魏" charset="0"/>
              </a:rPr>
              <a:t>Analysis workflow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latin typeface="+mj-lt"/>
                <a:ea typeface="ＭＳ Ｐゴシック" panose="020B0600070205080204" pitchFamily="34" charset="-128"/>
                <a:cs typeface="华文新魏" charset="0"/>
              </a:rPr>
              <a:t>Design workflow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latin typeface="+mj-lt"/>
                <a:ea typeface="ＭＳ Ｐゴシック" panose="020B0600070205080204" pitchFamily="34" charset="-128"/>
                <a:cs typeface="华文新魏" charset="0"/>
              </a:rPr>
              <a:t>Implementation workflow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latin typeface="+mj-lt"/>
                <a:ea typeface="ＭＳ Ｐゴシック" panose="020B0600070205080204" pitchFamily="34" charset="-128"/>
                <a:cs typeface="华文新魏" charset="0"/>
              </a:rPr>
              <a:t>Test workflow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37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Workflows</a:t>
            </a:r>
            <a:endParaRPr lang="en-US" altLang="zh-CN" b="1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8388"/>
            <a:ext cx="8915400" cy="5789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ＭＳ Ｐゴシック" panose="020B0600070205080204" pitchFamily="34" charset="-128"/>
              </a:rPr>
              <a:t>All five core workflows are performed over the entire life cycle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ＭＳ Ｐゴシック" panose="020B0600070205080204" pitchFamily="34" charset="-128"/>
              </a:rPr>
              <a:t>However, at most times one workflow predominates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ＭＳ Ｐゴシック" panose="020B0600070205080204" pitchFamily="34" charset="-128"/>
              </a:rPr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ea typeface="ＭＳ Ｐゴシック" panose="020B0600070205080204" pitchFamily="34" charset="-128"/>
              </a:rPr>
              <a:t>At the beginning of the life cycle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>
                <a:solidFill>
                  <a:srgbClr val="133984"/>
                </a:solidFill>
                <a:ea typeface="ＭＳ Ｐゴシック" panose="020B0600070205080204" pitchFamily="34" charset="-128"/>
                <a:cs typeface="黑体" charset="0"/>
              </a:rPr>
              <a:t>The requirements workflow predominates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ea typeface="ＭＳ Ｐゴシック" panose="020B0600070205080204" pitchFamily="34" charset="-128"/>
              </a:rPr>
              <a:t>At the end of the life cycle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>
                <a:solidFill>
                  <a:srgbClr val="133984"/>
                </a:solidFill>
                <a:ea typeface="ＭＳ Ｐゴシック" panose="020B0600070205080204" pitchFamily="34" charset="-128"/>
                <a:cs typeface="黑体" charset="0"/>
              </a:rPr>
              <a:t>The implementation and test workflows predominate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ＭＳ Ｐゴシック" panose="020B0600070205080204" pitchFamily="34" charset="-128"/>
              </a:rPr>
              <a:t>Planning and documentation activities are performed throughout the life cycle</a:t>
            </a:r>
          </a:p>
        </p:txBody>
      </p:sp>
    </p:spTree>
    <p:extLst>
      <p:ext uri="{BB962C8B-B14F-4D97-AF65-F5344CB8AC3E}">
        <p14:creationId xmlns:p14="http://schemas.microsoft.com/office/powerpoint/2010/main" val="74784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Iteration and Incrementation (contd)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68388"/>
            <a:ext cx="8532812" cy="5789612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ＭＳ Ｐゴシック" panose="020B0600070205080204" pitchFamily="34" charset="-128"/>
              </a:rPr>
              <a:t>Iteration is performed during each incrementation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086600" y="6273800"/>
            <a:ext cx="99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zh-CN" sz="1400">
                <a:solidFill>
                  <a:srgbClr val="133984"/>
                </a:solidFill>
              </a:rPr>
              <a:t>Figure 2.5</a:t>
            </a:r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693863"/>
            <a:ext cx="6929437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82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Iteration and Incrementation (contd)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Again, the number of iterations will vary—it is not always three</a:t>
            </a:r>
          </a:p>
        </p:txBody>
      </p:sp>
    </p:spTree>
    <p:extLst>
      <p:ext uri="{BB962C8B-B14F-4D97-AF65-F5344CB8AC3E}">
        <p14:creationId xmlns:p14="http://schemas.microsoft.com/office/powerpoint/2010/main" val="40829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More on Incrementation (contd)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68388"/>
            <a:ext cx="8532812" cy="4722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anose="020B0600070205080204" pitchFamily="34" charset="-128"/>
              </a:rPr>
              <a:t>Each episode corresponds to an increment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anose="020B0600070205080204" pitchFamily="34" charset="-128"/>
              </a:rPr>
              <a:t>Not every increment includes every workflow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anose="020B0600070205080204" pitchFamily="34" charset="-128"/>
              </a:rPr>
              <a:t>Increment B was not completed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anose="020B0600070205080204" pitchFamily="34" charset="-128"/>
              </a:rPr>
              <a:t>Dashed lines denote maintenance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679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5075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Risks and Other Aspects of 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Iter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. and 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Increm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.</a:t>
            </a:r>
            <a:endParaRPr lang="en-US" altLang="zh-CN" sz="28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563604"/>
            <a:ext cx="8229600" cy="5065712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We can consider the project as a whole as a set of mini projects (increments</a:t>
            </a:r>
            <a:r>
              <a:rPr lang="en-US" altLang="zh-CN" sz="2400" dirty="0" smtClean="0">
                <a:ea typeface="ＭＳ Ｐゴシック" panose="020B0600070205080204" pitchFamily="34" charset="-128"/>
              </a:rPr>
              <a:t>)</a:t>
            </a: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Each mini project extends the 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Requirements artifacts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Analysis artifacts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Design artifacts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Implementation artifacts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Testing artifacts </a:t>
            </a: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The final set of artifacts is the complete product</a:t>
            </a:r>
          </a:p>
        </p:txBody>
      </p:sp>
    </p:spTree>
    <p:extLst>
      <p:ext uri="{BB962C8B-B14F-4D97-AF65-F5344CB8AC3E}">
        <p14:creationId xmlns:p14="http://schemas.microsoft.com/office/powerpoint/2010/main" val="3491441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79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ＭＳ Ｐゴシック" panose="020B0600070205080204" pitchFamily="34" charset="-128"/>
              </a:rPr>
              <a:t>Risks and Other Aspects of Iter. and Increm. (contd)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During each mini project we 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Extend the artifacts (</a:t>
            </a:r>
            <a:r>
              <a:rPr lang="en-US" altLang="zh-CN" dirty="0" err="1" smtClean="0">
                <a:ea typeface="ＭＳ Ｐゴシック" panose="020B0600070205080204" pitchFamily="34" charset="-128"/>
              </a:rPr>
              <a:t>incrementation</a:t>
            </a:r>
            <a:r>
              <a:rPr lang="en-US" altLang="zh-CN" dirty="0" smtClean="0">
                <a:ea typeface="ＭＳ Ｐゴシック" panose="020B0600070205080204" pitchFamily="34" charset="-128"/>
              </a:rPr>
              <a:t>); 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Check the artifacts (test workflow); and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If necessary, change the relevant artifacts (iteration)</a:t>
            </a:r>
          </a:p>
          <a:p>
            <a:pPr eaLnBrk="1" hangingPunct="1"/>
            <a:endParaRPr lang="en-US" altLang="zh-CN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zh-CN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29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6. Software Lifecycle Models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/>
              <a:t>A software lifecycle model is a standardised </a:t>
            </a:r>
          </a:p>
          <a:p>
            <a:pPr>
              <a:buFontTx/>
              <a:buNone/>
            </a:pPr>
            <a:r>
              <a:rPr lang="sv-SE"/>
              <a:t>format for </a:t>
            </a:r>
          </a:p>
          <a:p>
            <a:r>
              <a:rPr lang="sv-SE"/>
              <a:t>planning</a:t>
            </a:r>
          </a:p>
          <a:p>
            <a:r>
              <a:rPr lang="sv-SE"/>
              <a:t>organising, and</a:t>
            </a:r>
          </a:p>
          <a:p>
            <a:r>
              <a:rPr lang="sv-SE"/>
              <a:t>running</a:t>
            </a:r>
          </a:p>
          <a:p>
            <a:pPr>
              <a:buFontTx/>
              <a:buNone/>
            </a:pPr>
            <a:r>
              <a:rPr lang="sv-SE"/>
              <a:t>a new development project.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41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79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Risks and Other Aspects of 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Iter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. and 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Increm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. (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contd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Each iteration can be viewed as a small but complete waterfall life-cycle </a:t>
            </a:r>
            <a:r>
              <a:rPr lang="en-US" altLang="zh-CN" sz="2400" dirty="0" smtClean="0">
                <a:ea typeface="ＭＳ Ｐゴシック" panose="020B0600070205080204" pitchFamily="34" charset="-128"/>
              </a:rPr>
              <a:t>model</a:t>
            </a: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During each iteration we select a portion of the software </a:t>
            </a:r>
            <a:r>
              <a:rPr lang="en-US" altLang="zh-CN" sz="2400" dirty="0" smtClean="0">
                <a:ea typeface="ＭＳ Ｐゴシック" panose="020B0600070205080204" pitchFamily="34" charset="-128"/>
              </a:rPr>
              <a:t>product</a:t>
            </a: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On that portion we perform the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Classical requirements phase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Classical analysis phase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Classical design phase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Classical implementation phase</a:t>
            </a:r>
          </a:p>
        </p:txBody>
      </p:sp>
    </p:spTree>
    <p:extLst>
      <p:ext uri="{BB962C8B-B14F-4D97-AF65-F5344CB8AC3E}">
        <p14:creationId xmlns:p14="http://schemas.microsoft.com/office/powerpoint/2010/main" val="3384768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>
                <a:ea typeface="ＭＳ Ｐゴシック" panose="020B0600070205080204" pitchFamily="34" charset="-128"/>
              </a:rPr>
              <a:t>Strengths of the Iterative-and-Incremental Model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altLang="zh-CN" smtClean="0">
                <a:ea typeface="ＭＳ Ｐゴシック" panose="020B0600070205080204" pitchFamily="34" charset="-128"/>
              </a:rPr>
              <a:t>There are multiple opportunities for checking that the software product is correct</a:t>
            </a: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Every iteration incorporates the test workflow</a:t>
            </a: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Faults can be detected and corrected early</a:t>
            </a:r>
          </a:p>
          <a:p>
            <a:pPr eaLnBrk="1" hangingPunct="1"/>
            <a:endParaRPr lang="en-US" altLang="zh-CN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The robustness of the architecture can be determined early in the life cycle</a:t>
            </a: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A</a:t>
            </a:r>
            <a:r>
              <a:rPr lang="en-US" altLang="zh-CN" i="1" smtClean="0">
                <a:ea typeface="ＭＳ Ｐゴシック" panose="020B0600070205080204" pitchFamily="34" charset="-128"/>
              </a:rPr>
              <a:t>rchitecture </a:t>
            </a:r>
            <a:r>
              <a:rPr lang="en-US" altLang="zh-CN" smtClean="0">
                <a:ea typeface="ＭＳ Ｐゴシック" panose="020B0600070205080204" pitchFamily="34" charset="-128"/>
              </a:rPr>
              <a:t>— the various component modules and how they fit together</a:t>
            </a:r>
          </a:p>
          <a:p>
            <a:pPr lvl="1" eaLnBrk="1" hangingPunct="1"/>
            <a:r>
              <a:rPr lang="en-US" altLang="zh-CN" i="1" smtClean="0">
                <a:ea typeface="ＭＳ Ｐゴシック" panose="020B0600070205080204" pitchFamily="34" charset="-128"/>
              </a:rPr>
              <a:t>Robustness </a:t>
            </a:r>
            <a:r>
              <a:rPr lang="en-US" altLang="zh-CN" smtClean="0">
                <a:ea typeface="ＭＳ Ｐゴシック" panose="020B0600070205080204" pitchFamily="34" charset="-128"/>
              </a:rPr>
              <a:t>— the property of being able to handle extensions and changes without falling apart </a:t>
            </a:r>
            <a:endParaRPr lang="en-US" altLang="zh-CN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659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>
                <a:ea typeface="ＭＳ Ｐゴシック" panose="020B0600070205080204" pitchFamily="34" charset="-128"/>
              </a:rPr>
              <a:t>Strengths of the Iterative-and-Incremental Model (contd)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We can </a:t>
            </a:r>
            <a:r>
              <a:rPr lang="en-US" altLang="zh-CN" i="1" dirty="0" smtClean="0">
                <a:ea typeface="ＭＳ Ｐゴシック" panose="020B0600070205080204" pitchFamily="34" charset="-128"/>
              </a:rPr>
              <a:t>mitigate</a:t>
            </a:r>
            <a:r>
              <a:rPr lang="en-US" altLang="zh-CN" dirty="0" smtClean="0">
                <a:ea typeface="ＭＳ Ｐゴシック" panose="020B0600070205080204" pitchFamily="34" charset="-128"/>
              </a:rPr>
              <a:t> (resolve)</a:t>
            </a:r>
            <a:r>
              <a:rPr lang="en-US" altLang="zh-CN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zh-CN" dirty="0" smtClean="0">
                <a:ea typeface="ＭＳ Ｐゴシック" panose="020B0600070205080204" pitchFamily="34" charset="-128"/>
              </a:rPr>
              <a:t>risks early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Risks are invariably involved in software development and maintenance</a:t>
            </a:r>
          </a:p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We have a working version of the software product from the start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The client and users can experiment with this version to determine what changes are needed</a:t>
            </a:r>
          </a:p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Variation: Deliver partial versions to smooth the introduction of the new product in the client organization</a:t>
            </a:r>
          </a:p>
        </p:txBody>
      </p:sp>
    </p:spTree>
    <p:extLst>
      <p:ext uri="{BB962C8B-B14F-4D97-AF65-F5344CB8AC3E}">
        <p14:creationId xmlns:p14="http://schemas.microsoft.com/office/powerpoint/2010/main" val="2838925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>
                <a:ea typeface="ＭＳ Ｐゴシック" panose="020B0600070205080204" pitchFamily="34" charset="-128"/>
              </a:rPr>
              <a:t>Strengths of the Iterative-and-Incremental Model (contd)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There is empirical evidence that the life-cycle model works</a:t>
            </a:r>
          </a:p>
          <a:p>
            <a:pPr eaLnBrk="1" hangingPunct="1"/>
            <a:endParaRPr lang="en-US" altLang="zh-CN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The CHAOS reports of the Standish Group (see overleaf) show that the percentage of successful products increases</a:t>
            </a:r>
          </a:p>
        </p:txBody>
      </p:sp>
    </p:spTree>
    <p:extLst>
      <p:ext uri="{BB962C8B-B14F-4D97-AF65-F5344CB8AC3E}">
        <p14:creationId xmlns:p14="http://schemas.microsoft.com/office/powerpoint/2010/main" val="3443230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067800" cy="4572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ＭＳ Ｐゴシック" panose="020B0600070205080204" pitchFamily="34" charset="-128"/>
              </a:rPr>
              <a:t>Strengths of the Iterative-and-Incremental Model (contd)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68388"/>
            <a:ext cx="1914525" cy="5789612"/>
          </a:xfrm>
          <a:noFill/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CHAOS reports from 1994 to 2006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7304088" y="6484938"/>
            <a:ext cx="99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zh-CN" sz="1400"/>
              <a:t>Figure 2.7</a:t>
            </a:r>
          </a:p>
        </p:txBody>
      </p:sp>
      <p:pic>
        <p:nvPicPr>
          <p:cNvPr id="3584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135063"/>
            <a:ext cx="51276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498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"/>
            <a:ext cx="9067800" cy="4572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ＭＳ Ｐゴシック" panose="020B0600070205080204" pitchFamily="34" charset="-128"/>
              </a:rPr>
              <a:t>Strengths of the Iterative-and-Incremental Model (contd)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68388"/>
            <a:ext cx="8242300" cy="5789612"/>
          </a:xfrm>
          <a:noFill/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Reasons given for the decrease in successful projects in 2004 include:</a:t>
            </a:r>
          </a:p>
          <a:p>
            <a:pPr eaLnBrk="1" hangingPunct="1"/>
            <a:endParaRPr lang="en-US" altLang="zh-CN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More large projects in 2004 than in 2002</a:t>
            </a:r>
          </a:p>
          <a:p>
            <a:pPr lvl="1" eaLnBrk="1" hangingPunct="1"/>
            <a:endParaRPr lang="en-US" altLang="zh-CN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Use of the waterfall model</a:t>
            </a:r>
          </a:p>
          <a:p>
            <a:pPr lvl="1" eaLnBrk="1" hangingPunct="1"/>
            <a:endParaRPr lang="en-US" altLang="zh-CN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Lack of user involvement</a:t>
            </a:r>
          </a:p>
          <a:p>
            <a:pPr lvl="1" eaLnBrk="1" hangingPunct="1"/>
            <a:endParaRPr lang="en-US" altLang="zh-CN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Lack of support from senior executives</a:t>
            </a:r>
          </a:p>
        </p:txBody>
      </p:sp>
    </p:spTree>
    <p:extLst>
      <p:ext uri="{BB962C8B-B14F-4D97-AF65-F5344CB8AC3E}">
        <p14:creationId xmlns:p14="http://schemas.microsoft.com/office/powerpoint/2010/main" val="3862421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Managing Iteration and </a:t>
            </a:r>
            <a:r>
              <a:rPr lang="en-US" altLang="zh-CN" dirty="0" err="1" smtClean="0">
                <a:ea typeface="ＭＳ Ｐゴシック" panose="020B0600070205080204" pitchFamily="34" charset="-128"/>
              </a:rPr>
              <a:t>Incrementation</a:t>
            </a:r>
            <a:endParaRPr lang="en-US" altLang="zh-CN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ＭＳ Ｐゴシック" panose="020B0600070205080204" pitchFamily="34" charset="-128"/>
              </a:rPr>
              <a:t>The iterative-and-incremental life-cycle model is as regimented as the waterfall model …</a:t>
            </a:r>
          </a:p>
          <a:p>
            <a:pPr eaLnBrk="1" hangingPunct="1"/>
            <a:endParaRPr lang="en-US" altLang="zh-CN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dirty="0">
                <a:ea typeface="ＭＳ Ｐゴシック" panose="020B0600070205080204" pitchFamily="34" charset="-128"/>
              </a:rPr>
              <a:t>… because the iterative-and-incremental life-cycle model is the waterfall model, applied successively</a:t>
            </a:r>
          </a:p>
          <a:p>
            <a:pPr eaLnBrk="1" hangingPunct="1"/>
            <a:endParaRPr lang="en-US" altLang="zh-CN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dirty="0">
                <a:ea typeface="ＭＳ Ｐゴシック" panose="020B0600070205080204" pitchFamily="34" charset="-128"/>
              </a:rPr>
              <a:t>Each increment is a waterfall mini project</a:t>
            </a:r>
          </a:p>
        </p:txBody>
      </p:sp>
    </p:spTree>
    <p:extLst>
      <p:ext uri="{BB962C8B-B14F-4D97-AF65-F5344CB8AC3E}">
        <p14:creationId xmlns:p14="http://schemas.microsoft.com/office/powerpoint/2010/main" val="4104830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Other Life-Cycle Models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The following life-cycle models are presented and compared: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Code-and-fix life-cycle model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Rapid </a:t>
            </a:r>
            <a:r>
              <a:rPr lang="en-US" altLang="zh-CN" dirty="0" smtClean="0">
                <a:ea typeface="ＭＳ Ｐゴシック" panose="020B0600070205080204" pitchFamily="34" charset="-128"/>
              </a:rPr>
              <a:t>prototyping life-cycle model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Open-source life-cycle model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Agile processes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Synchronize-and-stabilize life-cycle model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Spiral life-cycle model</a:t>
            </a:r>
          </a:p>
        </p:txBody>
      </p:sp>
    </p:spTree>
    <p:extLst>
      <p:ext uri="{BB962C8B-B14F-4D97-AF65-F5344CB8AC3E}">
        <p14:creationId xmlns:p14="http://schemas.microsoft.com/office/powerpoint/2010/main" val="2539529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Code-and-Fix</a:t>
            </a:r>
            <a:endParaRPr lang="en-GB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v-SE" sz="2400" dirty="0"/>
              <a:t>This model starts with an informal </a:t>
            </a:r>
            <a:r>
              <a:rPr lang="sv-SE" sz="2400" dirty="0" smtClean="0"/>
              <a:t>general product idea </a:t>
            </a:r>
            <a:r>
              <a:rPr lang="sv-SE" sz="2400" dirty="0"/>
              <a:t>and just develops code until </a:t>
            </a:r>
            <a:r>
              <a:rPr lang="sv-SE" sz="2400" dirty="0" smtClean="0"/>
              <a:t>a </a:t>
            </a:r>
            <a:r>
              <a:rPr lang="sv-SE" sz="2400" dirty="0"/>
              <a:t>product is ”ready” (or money or time </a:t>
            </a:r>
            <a:r>
              <a:rPr lang="sv-SE" sz="2400" dirty="0" smtClean="0"/>
              <a:t>runs out</a:t>
            </a:r>
            <a:r>
              <a:rPr lang="sv-SE" sz="2400" dirty="0"/>
              <a:t>). Work is in random order</a:t>
            </a:r>
            <a:r>
              <a:rPr lang="sv-SE" sz="2400" dirty="0" smtClean="0"/>
              <a:t>.</a:t>
            </a:r>
            <a:endParaRPr lang="sv-SE" sz="2400" dirty="0"/>
          </a:p>
          <a:p>
            <a:pPr>
              <a:buFont typeface="Arial" pitchFamily="34" charset="0"/>
              <a:buChar char="•"/>
            </a:pPr>
            <a:r>
              <a:rPr lang="sv-SE" sz="2400" dirty="0"/>
              <a:t>Corresponds with no plan! (</a:t>
            </a:r>
            <a:r>
              <a:rPr lang="sv-SE" sz="2400" b="1" dirty="0"/>
              <a:t>Hacking</a:t>
            </a:r>
            <a:r>
              <a:rPr lang="sv-SE" sz="2400" dirty="0"/>
              <a:t>!)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0210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Code-and-Fix Model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68388"/>
            <a:ext cx="3041650" cy="5789612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No design</a:t>
            </a:r>
          </a:p>
          <a:p>
            <a:pPr eaLnBrk="1" hangingPunct="1"/>
            <a:endParaRPr lang="en-US" altLang="zh-CN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No specifications</a:t>
            </a: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Maintenance nightmare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802563" y="5021263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1400"/>
              <a:t>Figure 2.8</a:t>
            </a: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1168400"/>
            <a:ext cx="53371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3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62"/>
            <a:ext cx="7772400" cy="5410200"/>
          </a:xfrm>
        </p:spPr>
        <p:txBody>
          <a:bodyPr/>
          <a:lstStyle/>
          <a:p>
            <a:pPr>
              <a:buFontTx/>
              <a:buNone/>
            </a:pPr>
            <a:r>
              <a:rPr lang="sv-SE" dirty="0"/>
              <a:t>Hundreds of different kinds of models are</a:t>
            </a:r>
          </a:p>
          <a:p>
            <a:pPr>
              <a:buFontTx/>
              <a:buNone/>
            </a:pPr>
            <a:r>
              <a:rPr lang="sv-SE" dirty="0"/>
              <a:t>known and used. </a:t>
            </a:r>
          </a:p>
          <a:p>
            <a:pPr>
              <a:buFontTx/>
              <a:buNone/>
            </a:pPr>
            <a:endParaRPr lang="sv-SE" dirty="0"/>
          </a:p>
          <a:p>
            <a:pPr>
              <a:buFontTx/>
              <a:buNone/>
            </a:pPr>
            <a:r>
              <a:rPr lang="sv-SE" dirty="0"/>
              <a:t>Many are minor variations on just a small</a:t>
            </a:r>
          </a:p>
          <a:p>
            <a:pPr>
              <a:buFontTx/>
              <a:buNone/>
            </a:pPr>
            <a:r>
              <a:rPr lang="sv-SE" dirty="0"/>
              <a:t>number of basic models. In this section we: </a:t>
            </a:r>
          </a:p>
          <a:p>
            <a:pPr>
              <a:buFontTx/>
              <a:buNone/>
            </a:pPr>
            <a:endParaRPr lang="sv-SE" dirty="0"/>
          </a:p>
          <a:p>
            <a:r>
              <a:rPr lang="sv-SE" b="1" u="sng" dirty="0"/>
              <a:t>survey</a:t>
            </a:r>
            <a:r>
              <a:rPr lang="sv-SE" dirty="0"/>
              <a:t> the main types of model, and </a:t>
            </a:r>
          </a:p>
          <a:p>
            <a:r>
              <a:rPr lang="sv-SE" dirty="0"/>
              <a:t>consider </a:t>
            </a:r>
            <a:r>
              <a:rPr lang="sv-SE" b="1" u="sng" dirty="0"/>
              <a:t>how to choose</a:t>
            </a:r>
            <a:r>
              <a:rPr lang="sv-SE" dirty="0"/>
              <a:t> between them.</a:t>
            </a:r>
            <a:endParaRPr lang="en-GB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3886200"/>
            <a:ext cx="7848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5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Advantages</a:t>
            </a:r>
            <a:endParaRPr lang="en-GB" b="1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sv-SE"/>
              <a:t>No administrative overhead</a:t>
            </a:r>
          </a:p>
          <a:p>
            <a:pPr marL="609600" indent="-609600">
              <a:buFontTx/>
              <a:buAutoNum type="arabicPeriod"/>
            </a:pPr>
            <a:r>
              <a:rPr lang="en-GB"/>
              <a:t>Signs of progress (code) early.</a:t>
            </a:r>
          </a:p>
          <a:p>
            <a:pPr marL="609600" indent="-609600">
              <a:buFontTx/>
              <a:buAutoNum type="arabicPeriod"/>
            </a:pPr>
            <a:r>
              <a:rPr lang="en-GB"/>
              <a:t>Low expertise, anyone can use it!</a:t>
            </a:r>
          </a:p>
          <a:p>
            <a:pPr marL="609600" indent="-609600">
              <a:buFontTx/>
              <a:buAutoNum type="arabicPeriod"/>
            </a:pPr>
            <a:r>
              <a:rPr lang="en-GB"/>
              <a:t>Useful for small “</a:t>
            </a:r>
            <a:r>
              <a:rPr lang="en-GB" b="1" i="1"/>
              <a:t>proof of concept</a:t>
            </a:r>
            <a:r>
              <a:rPr lang="en-GB"/>
              <a:t>” projects, e.g. as part of risk reduction.</a:t>
            </a:r>
          </a:p>
        </p:txBody>
      </p:sp>
    </p:spTree>
    <p:extLst>
      <p:ext uri="{BB962C8B-B14F-4D97-AF65-F5344CB8AC3E}">
        <p14:creationId xmlns:p14="http://schemas.microsoft.com/office/powerpoint/2010/main" val="1641583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Disadvantages</a:t>
            </a:r>
            <a:endParaRPr lang="en-GB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sv-SE"/>
              <a:t>Dangerous! </a:t>
            </a:r>
          </a:p>
          <a:p>
            <a:pPr marL="990600" lvl="1" indent="-533400">
              <a:buFontTx/>
              <a:buAutoNum type="arabicPeriod"/>
            </a:pPr>
            <a:r>
              <a:rPr lang="en-GB"/>
              <a:t>No visibility/control</a:t>
            </a:r>
          </a:p>
          <a:p>
            <a:pPr marL="990600" lvl="1" indent="-533400">
              <a:buFontTx/>
              <a:buAutoNum type="arabicPeriod"/>
            </a:pPr>
            <a:r>
              <a:rPr lang="en-GB"/>
              <a:t>No resource planning</a:t>
            </a:r>
          </a:p>
          <a:p>
            <a:pPr marL="990600" lvl="1" indent="-533400">
              <a:buFontTx/>
              <a:buAutoNum type="arabicPeriod"/>
            </a:pPr>
            <a:r>
              <a:rPr lang="en-GB"/>
              <a:t>No deadlines</a:t>
            </a:r>
          </a:p>
          <a:p>
            <a:pPr marL="990600" lvl="1" indent="-533400">
              <a:buFontTx/>
              <a:buAutoNum type="arabicPeriod"/>
            </a:pPr>
            <a:r>
              <a:rPr lang="en-GB"/>
              <a:t>Mistakes hard to detect/correct</a:t>
            </a:r>
          </a:p>
          <a:p>
            <a:pPr marL="609600" indent="-609600">
              <a:buFontTx/>
              <a:buNone/>
            </a:pPr>
            <a:r>
              <a:rPr lang="sv-SE"/>
              <a:t>2. 	Impossible for large projects,</a:t>
            </a:r>
          </a:p>
          <a:p>
            <a:pPr marL="609600" indent="-609600">
              <a:buFontTx/>
              <a:buNone/>
            </a:pPr>
            <a:r>
              <a:rPr lang="sv-SE"/>
              <a:t>	communication breakdown, chaos.</a:t>
            </a:r>
          </a:p>
        </p:txBody>
      </p:sp>
    </p:spTree>
    <p:extLst>
      <p:ext uri="{BB962C8B-B14F-4D97-AF65-F5344CB8AC3E}">
        <p14:creationId xmlns:p14="http://schemas.microsoft.com/office/powerpoint/2010/main" val="3925442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506" y="-761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v-SE" sz="3200" b="1" dirty="0" smtClean="0">
                <a:solidFill>
                  <a:schemeClr val="accent2"/>
                </a:solidFill>
              </a:rPr>
              <a:t> </a:t>
            </a:r>
            <a:r>
              <a:rPr lang="sv-SE" sz="3200" b="1" dirty="0">
                <a:solidFill>
                  <a:schemeClr val="accent2"/>
                </a:solidFill>
              </a:rPr>
              <a:t>The Waterfall Model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121925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sv-SE" dirty="0">
                <a:solidFill>
                  <a:schemeClr val="accent2"/>
                </a:solidFill>
              </a:rPr>
              <a:t>The waterfall model is the classic </a:t>
            </a:r>
            <a:r>
              <a:rPr lang="sv-SE" dirty="0" smtClean="0">
                <a:solidFill>
                  <a:schemeClr val="accent2"/>
                </a:solidFill>
              </a:rPr>
              <a:t>lifecycle model </a:t>
            </a:r>
            <a:r>
              <a:rPr lang="sv-SE" dirty="0">
                <a:solidFill>
                  <a:schemeClr val="accent2"/>
                </a:solidFill>
              </a:rPr>
              <a:t>– it is </a:t>
            </a:r>
            <a:r>
              <a:rPr lang="sv-SE" dirty="0">
                <a:solidFill>
                  <a:srgbClr val="133984"/>
                </a:solidFill>
              </a:rPr>
              <a:t>widely</a:t>
            </a:r>
            <a:r>
              <a:rPr lang="sv-SE" dirty="0">
                <a:solidFill>
                  <a:schemeClr val="accent2"/>
                </a:solidFill>
              </a:rPr>
              <a:t> known, </a:t>
            </a:r>
            <a:r>
              <a:rPr lang="sv-SE" dirty="0" smtClean="0">
                <a:solidFill>
                  <a:schemeClr val="accent2"/>
                </a:solidFill>
              </a:rPr>
              <a:t>understood and </a:t>
            </a:r>
            <a:r>
              <a:rPr lang="sv-SE" dirty="0">
                <a:solidFill>
                  <a:schemeClr val="accent2"/>
                </a:solidFill>
              </a:rPr>
              <a:t>(commonly?) used.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sv-SE" dirty="0">
                <a:solidFill>
                  <a:schemeClr val="accent2"/>
                </a:solidFill>
              </a:rPr>
              <a:t>In some respect, waterfall is the ”common</a:t>
            </a:r>
          </a:p>
          <a:p>
            <a:pPr marL="342900" indent="-342900" algn="just">
              <a:spcBef>
                <a:spcPct val="20000"/>
              </a:spcBef>
            </a:pPr>
            <a:r>
              <a:rPr lang="sv-SE" dirty="0">
                <a:solidFill>
                  <a:schemeClr val="accent2"/>
                </a:solidFill>
              </a:rPr>
              <a:t>	sense” approach.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chemeClr val="accent2"/>
                </a:solidFill>
              </a:rPr>
              <a:t>Introduced by Royce 1970.</a:t>
            </a:r>
          </a:p>
        </p:txBody>
      </p:sp>
    </p:spTree>
    <p:extLst>
      <p:ext uri="{BB962C8B-B14F-4D97-AF65-F5344CB8AC3E}">
        <p14:creationId xmlns:p14="http://schemas.microsoft.com/office/powerpoint/2010/main" val="2288643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Waterfall Model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816850" y="6029325"/>
            <a:ext cx="777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1400"/>
              <a:t>Figure 2.9</a:t>
            </a: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185863"/>
            <a:ext cx="6443663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3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sv-SE" b="1"/>
              <a:t>Advantages</a:t>
            </a:r>
            <a:endParaRPr lang="en-GB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60"/>
            <a:ext cx="7772400" cy="4495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sv-SE" sz="2400" dirty="0"/>
              <a:t>Easy to understand and implement.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Widely used and known (in theory!)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Reinforces good habits:  define-before- design, design-before-code</a:t>
            </a:r>
          </a:p>
          <a:p>
            <a:pPr marL="609600" indent="-609600">
              <a:buFontTx/>
              <a:buAutoNum type="arabicPeriod" startAt="4"/>
            </a:pPr>
            <a:r>
              <a:rPr lang="en-GB" sz="2400" dirty="0"/>
              <a:t>Identifies deliverables and milestones</a:t>
            </a:r>
          </a:p>
          <a:p>
            <a:pPr marL="609600" indent="-609600">
              <a:buFontTx/>
              <a:buAutoNum type="arabicPeriod" startAt="4"/>
            </a:pPr>
            <a:r>
              <a:rPr lang="en-GB" sz="2400" dirty="0"/>
              <a:t>Document driven, URD, SRD, … etc. Published documentation standards, e.g. PSS-05.</a:t>
            </a:r>
          </a:p>
          <a:p>
            <a:pPr marL="609600" indent="-609600">
              <a:buFontTx/>
              <a:buAutoNum type="arabicPeriod" startAt="4"/>
            </a:pPr>
            <a:r>
              <a:rPr lang="en-GB" sz="2400" dirty="0"/>
              <a:t>Works well on mature products and weak teams.</a:t>
            </a:r>
          </a:p>
        </p:txBody>
      </p:sp>
    </p:spTree>
    <p:extLst>
      <p:ext uri="{BB962C8B-B14F-4D97-AF65-F5344CB8AC3E}">
        <p14:creationId xmlns:p14="http://schemas.microsoft.com/office/powerpoint/2010/main" val="1290443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Disadvantages I</a:t>
            </a:r>
            <a:endParaRPr lang="en-GB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90664"/>
            <a:ext cx="8229600" cy="506571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sv-SE" sz="2400" dirty="0"/>
              <a:t>Idealised, doesn’t match reality well.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Doesn’t reflect iterative nature of exploratory development.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Unrealistic to expect accurate requirements so early in project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Software is delivered late in project, delays discovery of serious errors.</a:t>
            </a:r>
          </a:p>
        </p:txBody>
      </p:sp>
    </p:spTree>
    <p:extLst>
      <p:ext uri="{BB962C8B-B14F-4D97-AF65-F5344CB8AC3E}">
        <p14:creationId xmlns:p14="http://schemas.microsoft.com/office/powerpoint/2010/main" val="4230498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Rapid </a:t>
            </a:r>
            <a:r>
              <a:rPr lang="sv-SE" b="1" dirty="0"/>
              <a:t>Prototyping</a:t>
            </a:r>
            <a:endParaRPr lang="en-GB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50"/>
            <a:ext cx="7772400" cy="4267200"/>
          </a:xfrm>
        </p:spPr>
        <p:txBody>
          <a:bodyPr/>
          <a:lstStyle/>
          <a:p>
            <a:pPr>
              <a:buFontTx/>
              <a:buNone/>
            </a:pPr>
            <a:r>
              <a:rPr lang="sv-SE" b="1" dirty="0"/>
              <a:t>Key idea</a:t>
            </a:r>
            <a:r>
              <a:rPr lang="sv-SE" dirty="0"/>
              <a:t>: Customers are non-technical and</a:t>
            </a:r>
          </a:p>
          <a:p>
            <a:pPr>
              <a:buFontTx/>
              <a:buNone/>
            </a:pPr>
            <a:r>
              <a:rPr lang="sv-SE" dirty="0"/>
              <a:t>usually don’t know what they want/can have.</a:t>
            </a:r>
          </a:p>
          <a:p>
            <a:pPr>
              <a:buFontTx/>
              <a:buNone/>
            </a:pPr>
            <a:endParaRPr lang="sv-SE" dirty="0"/>
          </a:p>
          <a:p>
            <a:pPr>
              <a:buFontTx/>
              <a:buNone/>
            </a:pPr>
            <a:r>
              <a:rPr lang="sv-SE" dirty="0"/>
              <a:t>Rapid prototyping emphasises requirements</a:t>
            </a:r>
          </a:p>
          <a:p>
            <a:pPr>
              <a:buFontTx/>
              <a:buNone/>
            </a:pPr>
            <a:r>
              <a:rPr lang="sv-SE" dirty="0"/>
              <a:t>analysis and validation, also called:</a:t>
            </a:r>
          </a:p>
          <a:p>
            <a:r>
              <a:rPr lang="sv-SE" dirty="0"/>
              <a:t> </a:t>
            </a:r>
            <a:r>
              <a:rPr lang="sv-SE" b="1" i="1" dirty="0"/>
              <a:t>customer oriented development</a:t>
            </a:r>
            <a:r>
              <a:rPr lang="sv-SE" i="1" dirty="0"/>
              <a:t>,</a:t>
            </a:r>
          </a:p>
          <a:p>
            <a:r>
              <a:rPr lang="sv-SE" i="1" dirty="0"/>
              <a:t> </a:t>
            </a:r>
            <a:r>
              <a:rPr lang="sv-SE" b="1" i="1" dirty="0"/>
              <a:t>evolutionary prototyping</a:t>
            </a:r>
            <a:endParaRPr lang="en-GB" b="1" i="1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7200" y="1219258"/>
            <a:ext cx="80772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09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Rapid Prototyping Model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68388"/>
            <a:ext cx="2041525" cy="5789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ＭＳ Ｐゴシック" panose="020B0600070205080204" pitchFamily="34" charset="-128"/>
              </a:rPr>
              <a:t>Linear model</a:t>
            </a:r>
          </a:p>
          <a:p>
            <a:pPr eaLnBrk="1" hangingPunct="1">
              <a:lnSpc>
                <a:spcPct val="90000"/>
              </a:lnSpc>
            </a:pPr>
            <a:endParaRPr lang="en-US" altLang="zh-CN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ＭＳ Ｐゴシック" panose="020B0600070205080204" pitchFamily="34" charset="-128"/>
              </a:rPr>
              <a:t>“Rapid”</a:t>
            </a:r>
          </a:p>
          <a:p>
            <a:pPr eaLnBrk="1" hangingPunct="1">
              <a:lnSpc>
                <a:spcPct val="90000"/>
              </a:lnSpc>
            </a:pPr>
            <a:endParaRPr lang="en-US" altLang="zh-CN" smtClean="0">
              <a:ea typeface="ＭＳ Ｐゴシック" panose="020B0600070205080204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748588" y="6270625"/>
            <a:ext cx="1092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zh-CN" sz="1400"/>
              <a:t>Figure 2.10</a:t>
            </a:r>
          </a:p>
        </p:txBody>
      </p:sp>
      <p:pic>
        <p:nvPicPr>
          <p:cNvPr id="44037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36650"/>
            <a:ext cx="64150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14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Advantages</a:t>
            </a:r>
            <a:endParaRPr lang="en-GB" b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754"/>
            <a:ext cx="7924800" cy="4114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sv-SE" sz="2400" dirty="0"/>
              <a:t>Reduces risk of incorrect user requirements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Good where requirements are changing/uncommitted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Regular visible progress aids management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Supports early product marketing</a:t>
            </a:r>
          </a:p>
        </p:txBody>
      </p:sp>
    </p:spTree>
    <p:extLst>
      <p:ext uri="{BB962C8B-B14F-4D97-AF65-F5344CB8AC3E}">
        <p14:creationId xmlns:p14="http://schemas.microsoft.com/office/powerpoint/2010/main" val="1594925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Disadvantages </a:t>
            </a:r>
            <a:endParaRPr lang="en-GB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62"/>
            <a:ext cx="7772400" cy="4572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sv-SE" sz="2400" dirty="0"/>
              <a:t>An unstable/badly implemented prototype often becomes the final product.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Requires extensive customer collaboration</a:t>
            </a:r>
          </a:p>
          <a:p>
            <a:pPr marL="990600" lvl="1" indent="-533400"/>
            <a:r>
              <a:rPr lang="en-GB" sz="2000" dirty="0"/>
              <a:t>Costs customers money</a:t>
            </a:r>
          </a:p>
          <a:p>
            <a:pPr marL="990600" lvl="1" indent="-533400"/>
            <a:r>
              <a:rPr lang="en-GB" sz="2000" dirty="0"/>
              <a:t>Needs committed customers</a:t>
            </a:r>
          </a:p>
          <a:p>
            <a:pPr marL="990600" lvl="1" indent="-533400"/>
            <a:r>
              <a:rPr lang="en-GB" sz="2000" dirty="0"/>
              <a:t>Difficult to finish if customer withdraws</a:t>
            </a:r>
          </a:p>
          <a:p>
            <a:pPr marL="990600" lvl="1" indent="-533400"/>
            <a:r>
              <a:rPr lang="en-GB" sz="2000" dirty="0"/>
              <a:t>May be too customer specific, no broad market</a:t>
            </a:r>
          </a:p>
          <a:p>
            <a:pPr marL="609600" indent="-609600">
              <a:buFontTx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9835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6.1. Planning with Models</a:t>
            </a:r>
            <a:endParaRPr lang="en-GB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v-SE"/>
              <a:t>SE projects usually live with a </a:t>
            </a:r>
            <a:r>
              <a:rPr lang="sv-SE" b="1" u="sng"/>
              <a:t>fixed financial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b="1" u="sng"/>
              <a:t>budget</a:t>
            </a:r>
            <a:r>
              <a:rPr lang="sv-SE"/>
              <a:t>. (An exception is maintainance?)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/>
          </a:p>
          <a:p>
            <a:pPr>
              <a:lnSpc>
                <a:spcPct val="90000"/>
              </a:lnSpc>
              <a:buFontTx/>
              <a:buNone/>
            </a:pPr>
            <a:r>
              <a:rPr lang="sv-SE"/>
              <a:t>Additionally, time-to-market places a strong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b="1" u="sng"/>
              <a:t>time constraint</a:t>
            </a:r>
            <a:r>
              <a:rPr lang="sv-SE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/>
          </a:p>
          <a:p>
            <a:pPr>
              <a:lnSpc>
                <a:spcPct val="90000"/>
              </a:lnSpc>
              <a:buFontTx/>
              <a:buNone/>
            </a:pPr>
            <a:r>
              <a:rPr lang="sv-SE"/>
              <a:t>There will be other </a:t>
            </a:r>
            <a:r>
              <a:rPr lang="sv-SE" b="1" u="sng"/>
              <a:t>project constraints</a:t>
            </a:r>
            <a:r>
              <a:rPr lang="sv-SE"/>
              <a:t> such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/>
              <a:t>as staff.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21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74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Open-Source Life-Cycle Model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990664"/>
            <a:ext cx="8229600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Two informal phases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First, one individual builds an initial version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Made available via the Internet (e.g., </a:t>
            </a:r>
            <a:r>
              <a:rPr lang="en-US" altLang="zh-CN" sz="16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SourceForge.net</a:t>
            </a:r>
            <a:r>
              <a:rPr lang="en-US" altLang="zh-CN" sz="2000" dirty="0" smtClean="0">
                <a:ea typeface="ＭＳ Ｐゴシック" panose="020B0600070205080204" pitchFamily="34" charset="-128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Then, if there is sufficient interest in the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The initial version is widely downloaded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Users become co-developers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The product is extended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Key point: Individuals generally work voluntarily on an open-source project in their spare time</a:t>
            </a:r>
          </a:p>
        </p:txBody>
      </p:sp>
    </p:spTree>
    <p:extLst>
      <p:ext uri="{BB962C8B-B14F-4D97-AF65-F5344CB8AC3E}">
        <p14:creationId xmlns:p14="http://schemas.microsoft.com/office/powerpoint/2010/main" val="2594177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The Activities of the Second Informal Phase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3290" y="990664"/>
            <a:ext cx="8229600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Reporting and correcting defects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Corrective maintenance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Adding additional functionality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Perfective maintenance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Porting the program to a new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Adaptive maintenance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The second informal phase consists </a:t>
            </a:r>
            <a:r>
              <a:rPr lang="en-US" altLang="zh-CN" sz="2400" i="1" dirty="0" smtClean="0">
                <a:ea typeface="ＭＳ Ｐゴシック" panose="020B0600070205080204" pitchFamily="34" charset="-128"/>
              </a:rPr>
              <a:t>solely</a:t>
            </a:r>
            <a:r>
              <a:rPr lang="en-US" altLang="zh-CN" sz="2400" dirty="0" smtClean="0">
                <a:ea typeface="ＭＳ Ｐゴシック" panose="020B0600070205080204" pitchFamily="34" charset="-128"/>
              </a:rPr>
              <a:t> of </a:t>
            </a:r>
            <a:r>
              <a:rPr lang="en-US" altLang="zh-CN" sz="2400" dirty="0" err="1" smtClean="0">
                <a:ea typeface="ＭＳ Ｐゴシック" panose="020B0600070205080204" pitchFamily="34" charset="-128"/>
              </a:rPr>
              <a:t>postdelivery</a:t>
            </a:r>
            <a:r>
              <a:rPr lang="en-US" altLang="zh-CN" sz="2400" dirty="0" smtClean="0">
                <a:ea typeface="ＭＳ Ｐゴシック" panose="020B0600070205080204" pitchFamily="34" charset="-128"/>
              </a:rPr>
              <a:t>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The word “co-developers” on the previous slide should rather be “co-maintainers”</a:t>
            </a:r>
          </a:p>
        </p:txBody>
      </p:sp>
    </p:spTree>
    <p:extLst>
      <p:ext uri="{BB962C8B-B14F-4D97-AF65-F5344CB8AC3E}">
        <p14:creationId xmlns:p14="http://schemas.microsoft.com/office/powerpoint/2010/main" val="33738259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470" y="222250"/>
            <a:ext cx="8153400" cy="70485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Open-Source Life-Cycle Model (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contd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68388"/>
            <a:ext cx="8310562" cy="5789612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Postdelivery maintenance life-cycle model</a:t>
            </a:r>
          </a:p>
        </p:txBody>
      </p:sp>
      <p:pic>
        <p:nvPicPr>
          <p:cNvPr id="47109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1" y="1600248"/>
            <a:ext cx="840422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547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652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Open-Source Life-Cycle Model (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contd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Closed-source software is maintained and tested by employees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Users can submit failure reports but never fault reports (the source code is not available)</a:t>
            </a:r>
          </a:p>
          <a:p>
            <a:pPr eaLnBrk="1" hangingPunct="1">
              <a:buFont typeface="Webdings" panose="05030102010509060703" pitchFamily="18" charset="2"/>
              <a:buNone/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	</a:t>
            </a: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Open-source software is generally maintained by unpaid volunteers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Users are strongly encouraged to submit defect reports, both failure reports and fault reports</a:t>
            </a:r>
          </a:p>
          <a:p>
            <a:pPr eaLnBrk="1" hangingPunct="1">
              <a:buFont typeface="Webdings" panose="05030102010509060703" pitchFamily="18" charset="2"/>
              <a:buNone/>
            </a:pPr>
            <a:endParaRPr lang="en-US" altLang="zh-CN" sz="24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8509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1860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Open-Source Life-Cycle Model (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contd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)</a:t>
            </a:r>
            <a:endParaRPr lang="en-US" altLang="zh-CN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Core group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Small number of dedicated maintainers with the inclination, the time, and the necessary skills to submit fault reports (“fixes”)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They take responsibility for managing the project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They have the authority to install fixes</a:t>
            </a:r>
          </a:p>
          <a:p>
            <a:pPr eaLnBrk="1" hangingPunct="1"/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Peripheral group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Users who choose to submit defect reports from time to time </a:t>
            </a:r>
          </a:p>
        </p:txBody>
      </p:sp>
    </p:spTree>
    <p:extLst>
      <p:ext uri="{BB962C8B-B14F-4D97-AF65-F5344CB8AC3E}">
        <p14:creationId xmlns:p14="http://schemas.microsoft.com/office/powerpoint/2010/main" val="41791728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1860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Open-Source Life-Cycle Model (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contd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33506" y="954020"/>
            <a:ext cx="8229600" cy="5065712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New versions of closed-source software are typically released roughly once a year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After careful testing by the  SQA </a:t>
            </a:r>
            <a:r>
              <a:rPr lang="en-US" altLang="zh-CN" sz="2000" dirty="0" smtClean="0">
                <a:ea typeface="ＭＳ Ｐゴシック" panose="020B0600070205080204" pitchFamily="34" charset="-128"/>
              </a:rPr>
              <a:t>group</a:t>
            </a: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The core group releases a new version of an open-source product as soon as it is ready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Perhaps a month or even a day after the previous version was released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The core group performs minimal testing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Extensive testing is performed by the members of the peripheral group in the course of utilizing the software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“Release early and often”</a:t>
            </a:r>
          </a:p>
        </p:txBody>
      </p:sp>
    </p:spTree>
    <p:extLst>
      <p:ext uri="{BB962C8B-B14F-4D97-AF65-F5344CB8AC3E}">
        <p14:creationId xmlns:p14="http://schemas.microsoft.com/office/powerpoint/2010/main" val="16910443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662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Open-Source Life-Cycle Model (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contd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990664"/>
            <a:ext cx="8229600" cy="5065712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An initial working version is produced when using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The rapid-prototyping model;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The code-and-fix model; and 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The open-source life-cycle model</a:t>
            </a:r>
          </a:p>
          <a:p>
            <a:pPr lvl="1" eaLnBrk="1" hangingPunct="1"/>
            <a:endParaRPr lang="en-US" altLang="zh-CN" sz="20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Then: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Rapid-prototyping model</a:t>
            </a:r>
          </a:p>
          <a:p>
            <a:pPr lvl="2" eaLnBrk="1" hangingPunct="1"/>
            <a:r>
              <a:rPr lang="en-US" altLang="zh-CN" sz="2000" dirty="0" smtClean="0">
                <a:solidFill>
                  <a:srgbClr val="133984"/>
                </a:solidFill>
                <a:ea typeface="ＭＳ Ｐゴシック" panose="020B0600070205080204" pitchFamily="34" charset="-128"/>
              </a:rPr>
              <a:t>The initial version is discarded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Code-and-fix model and open-source life-cycle model</a:t>
            </a:r>
          </a:p>
          <a:p>
            <a:pPr lvl="2" eaLnBrk="1" hangingPunct="1"/>
            <a:r>
              <a:rPr lang="en-US" altLang="zh-CN" sz="2000" dirty="0" smtClean="0">
                <a:solidFill>
                  <a:srgbClr val="133984"/>
                </a:solidFill>
                <a:ea typeface="ＭＳ Ｐゴシック" panose="020B0600070205080204" pitchFamily="34" charset="-128"/>
              </a:rPr>
              <a:t>The initial version becomes the target product</a:t>
            </a:r>
          </a:p>
        </p:txBody>
      </p:sp>
    </p:spTree>
    <p:extLst>
      <p:ext uri="{BB962C8B-B14F-4D97-AF65-F5344CB8AC3E}">
        <p14:creationId xmlns:p14="http://schemas.microsoft.com/office/powerpoint/2010/main" val="3241349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56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Open-Source Life-Cycle Model (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contd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Consequently, in an open-source project, there are generally no specifications and no design</a:t>
            </a:r>
          </a:p>
          <a:p>
            <a:pPr eaLnBrk="1" hangingPunct="1"/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How have some open-source projects been so successful without specifications or designs?</a:t>
            </a:r>
          </a:p>
        </p:txBody>
      </p:sp>
    </p:spTree>
    <p:extLst>
      <p:ext uri="{BB962C8B-B14F-4D97-AF65-F5344CB8AC3E}">
        <p14:creationId xmlns:p14="http://schemas.microsoft.com/office/powerpoint/2010/main" val="7860822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56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Open-Source Life-Cycle Model (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contd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Open-source software production has attracted some of the world’s finest software experts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They can function effectively without specifications or designs</a:t>
            </a:r>
          </a:p>
          <a:p>
            <a:pPr eaLnBrk="1" hangingPunct="1"/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However, eventually a point will be reached when the open-source product is no longer maintainable</a:t>
            </a:r>
          </a:p>
        </p:txBody>
      </p:sp>
    </p:spTree>
    <p:extLst>
      <p:ext uri="{BB962C8B-B14F-4D97-AF65-F5344CB8AC3E}">
        <p14:creationId xmlns:p14="http://schemas.microsoft.com/office/powerpoint/2010/main" val="7053962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1860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Open-Source Life-Cycle Model (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contd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The open-source life-cycle model is restricted in its applicability</a:t>
            </a:r>
          </a:p>
          <a:p>
            <a:pPr eaLnBrk="1" hangingPunct="1"/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It can be extremely successful for infrastructure projects, such as 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Operating systems (Linux, </a:t>
            </a:r>
            <a:r>
              <a:rPr lang="en-US" altLang="zh-CN" sz="2000" dirty="0" err="1" smtClean="0">
                <a:ea typeface="ＭＳ Ｐゴシック" panose="020B0600070205080204" pitchFamily="34" charset="-128"/>
              </a:rPr>
              <a:t>OpenBSD</a:t>
            </a:r>
            <a:r>
              <a:rPr lang="en-US" altLang="zh-CN" sz="2000" dirty="0" smtClean="0">
                <a:ea typeface="ＭＳ Ｐゴシック" panose="020B0600070205080204" pitchFamily="34" charset="-128"/>
              </a:rPr>
              <a:t>, Mach, Darwin)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Web browsers (Firefox, Netscape)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Compilers (</a:t>
            </a:r>
            <a:r>
              <a:rPr lang="en-US" altLang="zh-CN" sz="2000" dirty="0" err="1" smtClean="0">
                <a:ea typeface="ＭＳ Ｐゴシック" panose="020B0600070205080204" pitchFamily="34" charset="-128"/>
              </a:rPr>
              <a:t>gcc</a:t>
            </a:r>
            <a:r>
              <a:rPr lang="en-US" altLang="zh-CN" sz="2000" dirty="0" smtClean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Web servers (Apache)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Database management systems (MySQL)</a:t>
            </a:r>
          </a:p>
        </p:txBody>
      </p:sp>
    </p:spTree>
    <p:extLst>
      <p:ext uri="{BB962C8B-B14F-4D97-AF65-F5344CB8AC3E}">
        <p14:creationId xmlns:p14="http://schemas.microsoft.com/office/powerpoint/2010/main" val="199211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438400" y="2743200"/>
            <a:ext cx="3886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108325" y="3089275"/>
            <a:ext cx="244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Project constraints</a:t>
            </a:r>
            <a:endParaRPr lang="en-GB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50925" y="141287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money</a:t>
            </a:r>
            <a:endParaRPr lang="en-GB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934200" y="4876800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time</a:t>
            </a:r>
            <a:endParaRPr lang="en-GB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31925" y="4537075"/>
            <a:ext cx="1630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Computing </a:t>
            </a:r>
          </a:p>
          <a:p>
            <a:r>
              <a:rPr lang="sv-SE"/>
              <a:t>resources</a:t>
            </a:r>
            <a:endParaRPr lang="en-GB"/>
          </a:p>
        </p:txBody>
      </p:sp>
      <p:sp>
        <p:nvSpPr>
          <p:cNvPr id="5127" name="Text Box 7"/>
          <p:cNvSpPr txBox="1">
            <a:spLocks noChangeArrowheads="1"/>
          </p:cNvSpPr>
          <p:nvPr>
            <p:ph type="body" idx="1"/>
          </p:nvPr>
        </p:nvSpPr>
        <p:spPr>
          <a:xfrm>
            <a:off x="533400" y="1524000"/>
            <a:ext cx="7772400" cy="53340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sv-SE" sz="2400"/>
              <a:t> </a:t>
            </a:r>
            <a:endParaRPr lang="en-GB" sz="24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10200" y="15240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staff</a:t>
            </a:r>
            <a:endParaRPr lang="en-GB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76600" y="762000"/>
            <a:ext cx="180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programmers</a:t>
            </a:r>
            <a:endParaRPr lang="en-GB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315200" y="762000"/>
            <a:ext cx="135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managers</a:t>
            </a:r>
            <a:endParaRPr lang="en-GB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257800" y="5334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designers</a:t>
            </a:r>
            <a:endParaRPr lang="en-GB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752600" y="19812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2362200" y="38862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5334000" y="3886200"/>
            <a:ext cx="1905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4876800" y="20574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4419600" y="1219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5867400" y="99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6172200" y="12192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371600" y="5638800"/>
            <a:ext cx="652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3600" b="1"/>
              <a:t>Examples of Project Constraints</a:t>
            </a: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26538612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1860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ＭＳ Ｐゴシック" panose="020B0600070205080204" pitchFamily="34" charset="-128"/>
              </a:rPr>
              <a:t>Open-Source Life-Cycle Model (contd)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There cannot be open-source development of a software product to be used in just one commercial organization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Members of both the core group and the periphery are invariably users of the software being </a:t>
            </a:r>
            <a:r>
              <a:rPr lang="en-US" altLang="zh-CN" sz="2000" dirty="0" smtClean="0">
                <a:ea typeface="ＭＳ Ｐゴシック" panose="020B0600070205080204" pitchFamily="34" charset="-128"/>
              </a:rPr>
              <a:t>developed</a:t>
            </a: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The open-source life-cycle model is inapplicable unless the target product is viewed by a wide range of users as useful to them</a:t>
            </a:r>
          </a:p>
        </p:txBody>
      </p:sp>
    </p:spTree>
    <p:extLst>
      <p:ext uri="{BB962C8B-B14F-4D97-AF65-F5344CB8AC3E}">
        <p14:creationId xmlns:p14="http://schemas.microsoft.com/office/powerpoint/2010/main" val="2518501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860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Open-Source Life-Cycle Model (</a:t>
            </a:r>
            <a:r>
              <a:rPr lang="en-US" altLang="zh-CN" sz="2800" dirty="0" err="1" smtClean="0">
                <a:ea typeface="ＭＳ Ｐゴシック" panose="020B0600070205080204" pitchFamily="34" charset="-128"/>
              </a:rPr>
              <a:t>contd</a:t>
            </a:r>
            <a:r>
              <a:rPr lang="en-US" altLang="zh-CN" sz="2800" dirty="0" smtClean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About half of the open-source projects on the Web have not attracted a team to work on the </a:t>
            </a:r>
            <a:r>
              <a:rPr lang="en-US" altLang="zh-CN" sz="2400" dirty="0" smtClean="0">
                <a:ea typeface="ＭＳ Ｐゴシック" panose="020B0600070205080204" pitchFamily="34" charset="-128"/>
              </a:rPr>
              <a:t>project</a:t>
            </a: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Even where work has started, the overwhelming preponderance will never be </a:t>
            </a:r>
            <a:r>
              <a:rPr lang="en-US" altLang="zh-CN" sz="2400" dirty="0" smtClean="0">
                <a:ea typeface="ＭＳ Ｐゴシック" panose="020B0600070205080204" pitchFamily="34" charset="-128"/>
              </a:rPr>
              <a:t>completed</a:t>
            </a: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sz="2400" dirty="0" smtClean="0">
                <a:ea typeface="ＭＳ Ｐゴシック" panose="020B0600070205080204" pitchFamily="34" charset="-128"/>
              </a:rPr>
              <a:t>But when the open-source model has worked, it has sometimes been incredibly successful</a:t>
            </a:r>
          </a:p>
          <a:p>
            <a:pPr lvl="1" eaLnBrk="1" hangingPunct="1"/>
            <a:r>
              <a:rPr lang="en-US" altLang="zh-CN" sz="2000" dirty="0" smtClean="0">
                <a:ea typeface="ＭＳ Ｐゴシック" panose="020B0600070205080204" pitchFamily="34" charset="-128"/>
              </a:rPr>
              <a:t>The open-source products previously listed have been utilized on a regular basis by millions of users</a:t>
            </a:r>
          </a:p>
        </p:txBody>
      </p:sp>
    </p:spTree>
    <p:extLst>
      <p:ext uri="{BB962C8B-B14F-4D97-AF65-F5344CB8AC3E}">
        <p14:creationId xmlns:p14="http://schemas.microsoft.com/office/powerpoint/2010/main" val="5196407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ＭＳ Ｐゴシック" panose="020B0600070205080204" pitchFamily="34" charset="-128"/>
              </a:rPr>
              <a:t>Agile Processes</a:t>
            </a:r>
            <a:endParaRPr lang="en-US" altLang="zh-CN" dirty="0" smtClean="0">
              <a:ea typeface="ＭＳ Ｐゴシック" panose="020B0600070205080204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68388"/>
            <a:ext cx="8532812" cy="4192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Somewhat controversial new approach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i="1" dirty="0" smtClean="0">
                <a:ea typeface="ＭＳ Ｐゴシック" panose="020B0600070205080204" pitchFamily="34" charset="-128"/>
              </a:rPr>
              <a:t>Stories</a:t>
            </a:r>
            <a:r>
              <a:rPr lang="en-US" altLang="zh-CN" sz="2400" dirty="0" smtClean="0">
                <a:ea typeface="ＭＳ Ｐゴシック" panose="020B0600070205080204" pitchFamily="34" charset="-128"/>
              </a:rPr>
              <a:t> (features client wants)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Estimate duration and cost of each 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Select stories for next build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Each build is divided into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Test cases for a task are drawn up first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Pair programming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Continuous integration of tasks</a:t>
            </a:r>
          </a:p>
        </p:txBody>
      </p:sp>
    </p:spTree>
    <p:extLst>
      <p:ext uri="{BB962C8B-B14F-4D97-AF65-F5344CB8AC3E}">
        <p14:creationId xmlns:p14="http://schemas.microsoft.com/office/powerpoint/2010/main" val="5522352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Unusual Features of XP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The computers are put in the center of a large room lined with cubicles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A client representative is always present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Software professionals cannot work overtime for 2 successive weeks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No specialization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i="1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i="1" dirty="0" smtClean="0">
                <a:ea typeface="ＭＳ Ｐゴシック" panose="020B0600070205080204" pitchFamily="34" charset="-128"/>
              </a:rPr>
              <a:t>Refactoring</a:t>
            </a:r>
            <a:r>
              <a:rPr lang="en-US" altLang="zh-CN" sz="2400" dirty="0" smtClean="0">
                <a:ea typeface="ＭＳ Ｐゴシック" panose="020B0600070205080204" pitchFamily="34" charset="-128"/>
              </a:rPr>
              <a:t> (design modification)</a:t>
            </a:r>
          </a:p>
        </p:txBody>
      </p:sp>
    </p:spTree>
    <p:extLst>
      <p:ext uri="{BB962C8B-B14F-4D97-AF65-F5344CB8AC3E}">
        <p14:creationId xmlns:p14="http://schemas.microsoft.com/office/powerpoint/2010/main" val="39147353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Agile Processes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Agile processes are a collection of new paradigms characterized by</a:t>
            </a: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Less emphasis on analysis and design</a:t>
            </a: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Earlier implementation (working software is considered more important than documentation)</a:t>
            </a: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Responsiveness to change</a:t>
            </a: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Close collaboration with the client</a:t>
            </a:r>
          </a:p>
        </p:txBody>
      </p:sp>
    </p:spTree>
    <p:extLst>
      <p:ext uri="{BB962C8B-B14F-4D97-AF65-F5344CB8AC3E}">
        <p14:creationId xmlns:p14="http://schemas.microsoft.com/office/powerpoint/2010/main" val="35593688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Agile (XP) Manifesto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64"/>
            <a:ext cx="7924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XP = Extreme Programming </a:t>
            </a:r>
            <a:r>
              <a:rPr lang="en-US" sz="2400" dirty="0" err="1"/>
              <a:t>emphasises</a:t>
            </a:r>
            <a:r>
              <a:rPr lang="en-US" sz="2400" dirty="0"/>
              <a:t>:</a:t>
            </a:r>
          </a:p>
          <a:p>
            <a:r>
              <a:rPr lang="en-US" sz="2400" dirty="0"/>
              <a:t>Individuals and interactions</a:t>
            </a:r>
          </a:p>
          <a:p>
            <a:pPr lvl="1"/>
            <a:r>
              <a:rPr lang="en-US" sz="2000" b="1" dirty="0"/>
              <a:t>Over processes and tools</a:t>
            </a:r>
          </a:p>
          <a:p>
            <a:r>
              <a:rPr lang="en-US" sz="2400" dirty="0"/>
              <a:t>Working software</a:t>
            </a:r>
          </a:p>
          <a:p>
            <a:pPr lvl="1"/>
            <a:r>
              <a:rPr lang="en-US" sz="2000" b="1" dirty="0"/>
              <a:t>Over documentation</a:t>
            </a:r>
          </a:p>
          <a:p>
            <a:r>
              <a:rPr lang="en-US" sz="2400" dirty="0"/>
              <a:t>Customer collaboration</a:t>
            </a:r>
          </a:p>
          <a:p>
            <a:pPr lvl="1"/>
            <a:r>
              <a:rPr lang="en-US" sz="2000" b="1" dirty="0"/>
              <a:t>Over contract negotiation</a:t>
            </a:r>
          </a:p>
          <a:p>
            <a:r>
              <a:rPr lang="en-US" sz="2400" dirty="0"/>
              <a:t>Responding to change</a:t>
            </a:r>
          </a:p>
          <a:p>
            <a:pPr lvl="1"/>
            <a:r>
              <a:rPr lang="en-US" sz="2000" b="1" dirty="0"/>
              <a:t>Over following a plan</a:t>
            </a:r>
          </a:p>
        </p:txBody>
      </p:sp>
    </p:spTree>
    <p:extLst>
      <p:ext uri="{BB962C8B-B14F-4D97-AF65-F5344CB8AC3E}">
        <p14:creationId xmlns:p14="http://schemas.microsoft.com/office/powerpoint/2010/main" val="40733300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Agile </a:t>
            </a:r>
            <a:r>
              <a:rPr lang="en-US" b="1" dirty="0"/>
              <a:t>Principles (Summary)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Continuous delivery of software</a:t>
            </a:r>
          </a:p>
          <a:p>
            <a:r>
              <a:rPr lang="en-US" sz="2400" dirty="0"/>
              <a:t>Continuous collaboration with customer</a:t>
            </a:r>
          </a:p>
          <a:p>
            <a:r>
              <a:rPr lang="en-US" sz="2400" dirty="0"/>
              <a:t>Continuous update according to changes</a:t>
            </a:r>
          </a:p>
          <a:p>
            <a:r>
              <a:rPr lang="en-US" sz="2400" dirty="0"/>
              <a:t>Value participants and their interaction</a:t>
            </a:r>
          </a:p>
          <a:p>
            <a:r>
              <a:rPr lang="en-US" sz="2400" dirty="0"/>
              <a:t>Simplicity in code, satisfy the spec</a:t>
            </a:r>
          </a:p>
        </p:txBody>
      </p:sp>
    </p:spTree>
    <p:extLst>
      <p:ext uri="{BB962C8B-B14F-4D97-AF65-F5344CB8AC3E}">
        <p14:creationId xmlns:p14="http://schemas.microsoft.com/office/powerpoint/2010/main" val="8975821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XP </a:t>
            </a:r>
            <a:r>
              <a:rPr lang="en-US" b="1" dirty="0"/>
              <a:t>Practices (Summary)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Programming in pairs</a:t>
            </a:r>
          </a:p>
          <a:p>
            <a:r>
              <a:rPr lang="en-US" sz="2400" dirty="0"/>
              <a:t>Test driven development</a:t>
            </a:r>
          </a:p>
          <a:p>
            <a:r>
              <a:rPr lang="en-US" sz="2400" dirty="0"/>
              <a:t>Continuous planning, change , delivery</a:t>
            </a:r>
          </a:p>
          <a:p>
            <a:r>
              <a:rPr lang="en-US" sz="2400" dirty="0"/>
              <a:t>Shared project metaphors, coding standards and ownership of code</a:t>
            </a:r>
          </a:p>
          <a:p>
            <a:r>
              <a:rPr lang="en-US" sz="2400" dirty="0"/>
              <a:t>No overtime! (Yeah right!)</a:t>
            </a:r>
          </a:p>
        </p:txBody>
      </p:sp>
    </p:spTree>
    <p:extLst>
      <p:ext uri="{BB962C8B-B14F-4D97-AF65-F5344CB8AC3E}">
        <p14:creationId xmlns:p14="http://schemas.microsoft.com/office/powerpoint/2010/main" val="3762687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Evaluating Agile Processes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68388"/>
            <a:ext cx="8532812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Agile processes have had some successes with small-scale software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However, medium- and large-scale software development are completely different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ＭＳ Ｐゴシック" panose="020B0600070205080204" pitchFamily="34" charset="-128"/>
              </a:rPr>
              <a:t>The key decider: the impact of agile processes on </a:t>
            </a:r>
            <a:r>
              <a:rPr lang="en-US" altLang="zh-CN" sz="2400" dirty="0" err="1" smtClean="0">
                <a:ea typeface="ＭＳ Ｐゴシック" panose="020B0600070205080204" pitchFamily="34" charset="-128"/>
              </a:rPr>
              <a:t>postdelivery</a:t>
            </a:r>
            <a:r>
              <a:rPr lang="en-US" altLang="zh-CN" sz="2400" dirty="0" smtClean="0">
                <a:ea typeface="ＭＳ Ｐゴシック" panose="020B0600070205080204" pitchFamily="34" charset="-128"/>
              </a:rPr>
              <a:t>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Refactoring is an essential component of agile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Refactoring continues during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ＭＳ Ｐゴシック" panose="020B0600070205080204" pitchFamily="34" charset="-128"/>
              </a:rPr>
              <a:t>Will refactoring increase the cost of post-delivery maintenance, as indicated by preliminary research?</a:t>
            </a:r>
          </a:p>
        </p:txBody>
      </p:sp>
    </p:spTree>
    <p:extLst>
      <p:ext uri="{BB962C8B-B14F-4D97-AF65-F5344CB8AC3E}">
        <p14:creationId xmlns:p14="http://schemas.microsoft.com/office/powerpoint/2010/main" val="9229159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Advantages</a:t>
            </a:r>
            <a:endParaRPr lang="en-GB" b="1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400" dirty="0"/>
              <a:t>Lightweight methods suit small-medium size projects</a:t>
            </a:r>
          </a:p>
          <a:p>
            <a:r>
              <a:rPr lang="sv-SE" sz="2400" dirty="0"/>
              <a:t>Produces good team cohesion</a:t>
            </a:r>
          </a:p>
          <a:p>
            <a:r>
              <a:rPr lang="sv-SE" sz="2400" dirty="0"/>
              <a:t>Emphasises final product</a:t>
            </a:r>
          </a:p>
          <a:p>
            <a:r>
              <a:rPr lang="sv-SE" sz="2400" dirty="0"/>
              <a:t>Iterative</a:t>
            </a:r>
          </a:p>
          <a:p>
            <a:r>
              <a:rPr lang="sv-SE" sz="2400" dirty="0"/>
              <a:t>Test based approach to requirements and quality assurance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373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sv-SE"/>
              <a:t>Project planning is the art of scheduling the </a:t>
            </a:r>
          </a:p>
          <a:p>
            <a:pPr>
              <a:buFontTx/>
              <a:buNone/>
            </a:pPr>
            <a:r>
              <a:rPr lang="sv-SE" b="1" u="sng"/>
              <a:t>necessary activities</a:t>
            </a:r>
            <a:r>
              <a:rPr lang="sv-SE"/>
              <a:t>, in time, space and across</a:t>
            </a:r>
          </a:p>
          <a:p>
            <a:pPr>
              <a:buFontTx/>
              <a:buNone/>
            </a:pPr>
            <a:r>
              <a:rPr lang="sv-SE"/>
              <a:t>staff in order to optimise:</a:t>
            </a:r>
          </a:p>
          <a:p>
            <a:pPr>
              <a:buFontTx/>
              <a:buNone/>
            </a:pPr>
            <a:endParaRPr lang="sv-SE"/>
          </a:p>
          <a:p>
            <a:r>
              <a:rPr lang="sv-SE"/>
              <a:t>project risk [low] (see later)</a:t>
            </a:r>
          </a:p>
          <a:p>
            <a:r>
              <a:rPr lang="sv-SE"/>
              <a:t>profit [high]</a:t>
            </a:r>
          </a:p>
          <a:p>
            <a:r>
              <a:rPr lang="sv-SE"/>
              <a:t>customer satisfaction [high]</a:t>
            </a:r>
          </a:p>
          <a:p>
            <a:r>
              <a:rPr lang="sv-SE"/>
              <a:t>worker satisfaction [high]</a:t>
            </a:r>
          </a:p>
          <a:p>
            <a:r>
              <a:rPr lang="sv-SE"/>
              <a:t>long-term company goals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3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Disadvantages</a:t>
            </a:r>
            <a:endParaRPr lang="en-GB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400" dirty="0"/>
              <a:t>Difficult to scale up to large projects where documentation is essential</a:t>
            </a:r>
          </a:p>
          <a:p>
            <a:r>
              <a:rPr lang="sv-SE" sz="2400" dirty="0"/>
              <a:t>Needs experience and skill if not to degenerate into code-and-fix</a:t>
            </a:r>
          </a:p>
          <a:p>
            <a:r>
              <a:rPr lang="sv-SE" sz="2400" dirty="0"/>
              <a:t>Programming pairs is costly</a:t>
            </a:r>
          </a:p>
          <a:p>
            <a:r>
              <a:rPr lang="sv-SE" sz="2400" dirty="0"/>
              <a:t>Test case construction is a difficult and specialised skill.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00647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64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Evaluating Agile Processes (contd)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68388"/>
            <a:ext cx="8123237" cy="4491037"/>
          </a:xfrm>
        </p:spPr>
        <p:txBody>
          <a:bodyPr/>
          <a:lstStyle/>
          <a:p>
            <a:r>
              <a:rPr lang="en-US" altLang="zh-CN" dirty="0" smtClean="0">
                <a:ea typeface="ＭＳ Ｐゴシック" panose="020B0600070205080204" pitchFamily="34" charset="-128"/>
              </a:rPr>
              <a:t>In conclusion</a:t>
            </a:r>
          </a:p>
          <a:p>
            <a:pPr lvl="1"/>
            <a:r>
              <a:rPr lang="en-US" altLang="zh-CN" dirty="0" smtClean="0">
                <a:ea typeface="ＭＳ Ｐゴシック" panose="020B0600070205080204" pitchFamily="34" charset="-128"/>
              </a:rPr>
              <a:t>Agile processes appear to be a useful approach to building small-scale software products when the client’s requirements are vague</a:t>
            </a:r>
          </a:p>
          <a:p>
            <a:pPr lvl="1"/>
            <a:r>
              <a:rPr lang="en-US" altLang="zh-CN" dirty="0" smtClean="0">
                <a:ea typeface="ＭＳ Ｐゴシック" panose="020B0600070205080204" pitchFamily="34" charset="-128"/>
              </a:rPr>
              <a:t>Also, some of the proven features of agile processes can be effectively utilized within the context of other life-cycle models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92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Spiral </a:t>
            </a:r>
            <a:r>
              <a:rPr lang="sv-SE" b="1" dirty="0"/>
              <a:t>Model</a:t>
            </a:r>
            <a:endParaRPr lang="en-GB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sv-SE" sz="2400" dirty="0"/>
              <a:t>Since end-user requirements are hard to </a:t>
            </a:r>
          </a:p>
          <a:p>
            <a:pPr marL="609600" indent="-609600">
              <a:buFontTx/>
              <a:buNone/>
            </a:pPr>
            <a:r>
              <a:rPr lang="sv-SE" sz="2400" dirty="0"/>
              <a:t>obtain/define, it is natural to develop software</a:t>
            </a:r>
          </a:p>
          <a:p>
            <a:pPr marL="609600" indent="-609600">
              <a:buFontTx/>
              <a:buNone/>
            </a:pPr>
            <a:r>
              <a:rPr lang="sv-SE" sz="2400" dirty="0"/>
              <a:t>in an </a:t>
            </a:r>
            <a:r>
              <a:rPr lang="sv-SE" sz="2400" b="1" i="1" dirty="0"/>
              <a:t>experimental</a:t>
            </a:r>
            <a:r>
              <a:rPr lang="sv-SE" sz="2400" dirty="0"/>
              <a:t> way: e.g.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Build some software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See if it meets customer requirements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If no </a:t>
            </a:r>
            <a:r>
              <a:rPr lang="en-GB" sz="2400" dirty="0" err="1"/>
              <a:t>goto</a:t>
            </a:r>
            <a:r>
              <a:rPr lang="en-GB" sz="2400" dirty="0"/>
              <a:t> 1 else stop.</a:t>
            </a:r>
          </a:p>
        </p:txBody>
      </p:sp>
    </p:spTree>
    <p:extLst>
      <p:ext uri="{BB962C8B-B14F-4D97-AF65-F5344CB8AC3E}">
        <p14:creationId xmlns:p14="http://schemas.microsoft.com/office/powerpoint/2010/main" val="13681128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Spiral Mode</a:t>
            </a:r>
            <a:r>
              <a:rPr lang="en-US" altLang="zh-CN" b="1" dirty="0" smtClean="0">
                <a:ea typeface="ＭＳ Ｐゴシック" panose="020B0600070205080204" pitchFamily="34" charset="-128"/>
              </a:rPr>
              <a:t>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68388"/>
            <a:ext cx="2941637" cy="2779712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Simplified form</a:t>
            </a:r>
          </a:p>
          <a:p>
            <a:pPr lvl="1" eaLnBrk="1" hangingPunct="1"/>
            <a:r>
              <a:rPr lang="en-US" altLang="zh-CN" smtClean="0">
                <a:ea typeface="ＭＳ Ｐゴシック" panose="020B0600070205080204" pitchFamily="34" charset="-128"/>
              </a:rPr>
              <a:t>Rapid prototyping model plus risk analysis preceding each phase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561263" y="6443663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zh-CN" sz="1400"/>
              <a:t>Figure 2.12</a:t>
            </a:r>
          </a:p>
        </p:txBody>
      </p:sp>
      <p:pic>
        <p:nvPicPr>
          <p:cNvPr id="75781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219200"/>
            <a:ext cx="4910138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742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sv-SE" sz="2400" dirty="0"/>
              <a:t>This loop approach gives rise to structured</a:t>
            </a:r>
          </a:p>
          <a:p>
            <a:pPr algn="ctr">
              <a:buFontTx/>
              <a:buNone/>
            </a:pPr>
            <a:r>
              <a:rPr lang="sv-SE" sz="2400" b="1" u="sng" dirty="0"/>
              <a:t>iterative lifecycle models.</a:t>
            </a:r>
          </a:p>
          <a:p>
            <a:pPr>
              <a:buFontTx/>
              <a:buNone/>
            </a:pPr>
            <a:endParaRPr lang="sv-SE" sz="2400" b="1" u="sng" dirty="0"/>
          </a:p>
          <a:p>
            <a:pPr>
              <a:buFontTx/>
              <a:buNone/>
            </a:pPr>
            <a:r>
              <a:rPr lang="sv-SE" sz="2400" dirty="0"/>
              <a:t>In 1988 Boehm developed the spiral model as</a:t>
            </a:r>
          </a:p>
          <a:p>
            <a:pPr>
              <a:buFontTx/>
              <a:buNone/>
            </a:pPr>
            <a:r>
              <a:rPr lang="sv-SE" sz="2400" dirty="0"/>
              <a:t>an iterative model which includes </a:t>
            </a:r>
            <a:r>
              <a:rPr lang="sv-SE" sz="2400" b="1" i="1" dirty="0"/>
              <a:t>risk</a:t>
            </a:r>
          </a:p>
          <a:p>
            <a:pPr>
              <a:buFontTx/>
              <a:buNone/>
            </a:pPr>
            <a:r>
              <a:rPr lang="sv-SE" sz="2400" b="1" i="1" dirty="0"/>
              <a:t>analysis</a:t>
            </a:r>
            <a:r>
              <a:rPr lang="sv-SE" sz="2400" dirty="0"/>
              <a:t> and </a:t>
            </a:r>
            <a:r>
              <a:rPr lang="sv-SE" sz="2400" b="1" i="1" dirty="0"/>
              <a:t>risk management</a:t>
            </a:r>
            <a:r>
              <a:rPr lang="sv-SE" sz="2400" dirty="0"/>
              <a:t>.</a:t>
            </a:r>
          </a:p>
          <a:p>
            <a:pPr>
              <a:buFontTx/>
              <a:buNone/>
            </a:pPr>
            <a:endParaRPr lang="sv-SE" sz="2400" dirty="0"/>
          </a:p>
          <a:p>
            <a:pPr>
              <a:buFontTx/>
              <a:buNone/>
            </a:pPr>
            <a:r>
              <a:rPr lang="sv-SE" sz="2400" b="1" u="sng" dirty="0"/>
              <a:t>Key idea</a:t>
            </a:r>
            <a:r>
              <a:rPr lang="sv-SE" sz="2400" dirty="0"/>
              <a:t>: on each iteration identify and solve</a:t>
            </a:r>
          </a:p>
          <a:p>
            <a:pPr>
              <a:buFontTx/>
              <a:buNone/>
            </a:pPr>
            <a:r>
              <a:rPr lang="sv-SE" sz="2400" dirty="0"/>
              <a:t>the sub-problems with the </a:t>
            </a:r>
            <a:r>
              <a:rPr lang="sv-SE" sz="2400" b="1" i="1" dirty="0"/>
              <a:t>highest risk</a:t>
            </a:r>
            <a:r>
              <a:rPr lang="sv-SE" sz="2400" dirty="0"/>
              <a:t>.</a:t>
            </a:r>
            <a:endParaRPr lang="en-GB" sz="2400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9600" y="3886188"/>
            <a:ext cx="79248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96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4114800" y="761908"/>
            <a:ext cx="0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533400" y="3733708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524000" y="1676308"/>
            <a:ext cx="5562600" cy="4572000"/>
          </a:xfrm>
          <a:custGeom>
            <a:avLst/>
            <a:gdLst>
              <a:gd name="T0" fmla="*/ 1008 w 3504"/>
              <a:gd name="T1" fmla="*/ 1296 h 2880"/>
              <a:gd name="T2" fmla="*/ 1248 w 3504"/>
              <a:gd name="T3" fmla="*/ 1008 h 2880"/>
              <a:gd name="T4" fmla="*/ 1632 w 3504"/>
              <a:gd name="T5" fmla="*/ 960 h 2880"/>
              <a:gd name="T6" fmla="*/ 2016 w 3504"/>
              <a:gd name="T7" fmla="*/ 1104 h 2880"/>
              <a:gd name="T8" fmla="*/ 2160 w 3504"/>
              <a:gd name="T9" fmla="*/ 1296 h 2880"/>
              <a:gd name="T10" fmla="*/ 2064 w 3504"/>
              <a:gd name="T11" fmla="*/ 1680 h 2880"/>
              <a:gd name="T12" fmla="*/ 1632 w 3504"/>
              <a:gd name="T13" fmla="*/ 1824 h 2880"/>
              <a:gd name="T14" fmla="*/ 1104 w 3504"/>
              <a:gd name="T15" fmla="*/ 1776 h 2880"/>
              <a:gd name="T16" fmla="*/ 720 w 3504"/>
              <a:gd name="T17" fmla="*/ 1296 h 2880"/>
              <a:gd name="T18" fmla="*/ 1056 w 3504"/>
              <a:gd name="T19" fmla="*/ 720 h 2880"/>
              <a:gd name="T20" fmla="*/ 1632 w 3504"/>
              <a:gd name="T21" fmla="*/ 624 h 2880"/>
              <a:gd name="T22" fmla="*/ 2256 w 3504"/>
              <a:gd name="T23" fmla="*/ 720 h 2880"/>
              <a:gd name="T24" fmla="*/ 2592 w 3504"/>
              <a:gd name="T25" fmla="*/ 1296 h 2880"/>
              <a:gd name="T26" fmla="*/ 2448 w 3504"/>
              <a:gd name="T27" fmla="*/ 1872 h 2880"/>
              <a:gd name="T28" fmla="*/ 1632 w 3504"/>
              <a:gd name="T29" fmla="*/ 2160 h 2880"/>
              <a:gd name="T30" fmla="*/ 864 w 3504"/>
              <a:gd name="T31" fmla="*/ 2016 h 2880"/>
              <a:gd name="T32" fmla="*/ 384 w 3504"/>
              <a:gd name="T33" fmla="*/ 1296 h 2880"/>
              <a:gd name="T34" fmla="*/ 816 w 3504"/>
              <a:gd name="T35" fmla="*/ 480 h 2880"/>
              <a:gd name="T36" fmla="*/ 1632 w 3504"/>
              <a:gd name="T37" fmla="*/ 336 h 2880"/>
              <a:gd name="T38" fmla="*/ 2592 w 3504"/>
              <a:gd name="T39" fmla="*/ 528 h 2880"/>
              <a:gd name="T40" fmla="*/ 3024 w 3504"/>
              <a:gd name="T41" fmla="*/ 1296 h 2880"/>
              <a:gd name="T42" fmla="*/ 2736 w 3504"/>
              <a:gd name="T43" fmla="*/ 2208 h 2880"/>
              <a:gd name="T44" fmla="*/ 1632 w 3504"/>
              <a:gd name="T45" fmla="*/ 2544 h 2880"/>
              <a:gd name="T46" fmla="*/ 528 w 3504"/>
              <a:gd name="T47" fmla="*/ 2304 h 2880"/>
              <a:gd name="T48" fmla="*/ 0 w 3504"/>
              <a:gd name="T49" fmla="*/ 1296 h 2880"/>
              <a:gd name="T50" fmla="*/ 528 w 3504"/>
              <a:gd name="T51" fmla="*/ 240 h 2880"/>
              <a:gd name="T52" fmla="*/ 1632 w 3504"/>
              <a:gd name="T53" fmla="*/ 0 h 2880"/>
              <a:gd name="T54" fmla="*/ 2880 w 3504"/>
              <a:gd name="T55" fmla="*/ 240 h 2880"/>
              <a:gd name="T56" fmla="*/ 3456 w 3504"/>
              <a:gd name="T57" fmla="*/ 1296 h 2880"/>
              <a:gd name="T58" fmla="*/ 3168 w 3504"/>
              <a:gd name="T59" fmla="*/ 2352 h 2880"/>
              <a:gd name="T60" fmla="*/ 1632 w 3504"/>
              <a:gd name="T6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4" h="2880">
                <a:moveTo>
                  <a:pt x="1008" y="1296"/>
                </a:moveTo>
                <a:cubicBezTo>
                  <a:pt x="1076" y="1180"/>
                  <a:pt x="1144" y="1064"/>
                  <a:pt x="1248" y="1008"/>
                </a:cubicBezTo>
                <a:cubicBezTo>
                  <a:pt x="1352" y="952"/>
                  <a:pt x="1504" y="944"/>
                  <a:pt x="1632" y="960"/>
                </a:cubicBezTo>
                <a:cubicBezTo>
                  <a:pt x="1760" y="976"/>
                  <a:pt x="1928" y="1048"/>
                  <a:pt x="2016" y="1104"/>
                </a:cubicBezTo>
                <a:cubicBezTo>
                  <a:pt x="2104" y="1160"/>
                  <a:pt x="2152" y="1200"/>
                  <a:pt x="2160" y="1296"/>
                </a:cubicBezTo>
                <a:cubicBezTo>
                  <a:pt x="2168" y="1392"/>
                  <a:pt x="2152" y="1592"/>
                  <a:pt x="2064" y="1680"/>
                </a:cubicBezTo>
                <a:cubicBezTo>
                  <a:pt x="1976" y="1768"/>
                  <a:pt x="1792" y="1808"/>
                  <a:pt x="1632" y="1824"/>
                </a:cubicBezTo>
                <a:cubicBezTo>
                  <a:pt x="1472" y="1840"/>
                  <a:pt x="1256" y="1864"/>
                  <a:pt x="1104" y="1776"/>
                </a:cubicBezTo>
                <a:cubicBezTo>
                  <a:pt x="952" y="1688"/>
                  <a:pt x="728" y="1472"/>
                  <a:pt x="720" y="1296"/>
                </a:cubicBezTo>
                <a:cubicBezTo>
                  <a:pt x="712" y="1120"/>
                  <a:pt x="904" y="832"/>
                  <a:pt x="1056" y="720"/>
                </a:cubicBezTo>
                <a:cubicBezTo>
                  <a:pt x="1208" y="608"/>
                  <a:pt x="1432" y="624"/>
                  <a:pt x="1632" y="624"/>
                </a:cubicBezTo>
                <a:cubicBezTo>
                  <a:pt x="1832" y="624"/>
                  <a:pt x="2096" y="608"/>
                  <a:pt x="2256" y="720"/>
                </a:cubicBezTo>
                <a:cubicBezTo>
                  <a:pt x="2416" y="832"/>
                  <a:pt x="2560" y="1104"/>
                  <a:pt x="2592" y="1296"/>
                </a:cubicBezTo>
                <a:cubicBezTo>
                  <a:pt x="2624" y="1488"/>
                  <a:pt x="2608" y="1728"/>
                  <a:pt x="2448" y="1872"/>
                </a:cubicBezTo>
                <a:cubicBezTo>
                  <a:pt x="2288" y="2016"/>
                  <a:pt x="1896" y="2136"/>
                  <a:pt x="1632" y="2160"/>
                </a:cubicBezTo>
                <a:cubicBezTo>
                  <a:pt x="1368" y="2184"/>
                  <a:pt x="1072" y="2160"/>
                  <a:pt x="864" y="2016"/>
                </a:cubicBezTo>
                <a:cubicBezTo>
                  <a:pt x="656" y="1872"/>
                  <a:pt x="392" y="1552"/>
                  <a:pt x="384" y="1296"/>
                </a:cubicBezTo>
                <a:cubicBezTo>
                  <a:pt x="376" y="1040"/>
                  <a:pt x="608" y="640"/>
                  <a:pt x="816" y="480"/>
                </a:cubicBezTo>
                <a:cubicBezTo>
                  <a:pt x="1024" y="320"/>
                  <a:pt x="1336" y="328"/>
                  <a:pt x="1632" y="336"/>
                </a:cubicBezTo>
                <a:cubicBezTo>
                  <a:pt x="1928" y="344"/>
                  <a:pt x="2360" y="368"/>
                  <a:pt x="2592" y="528"/>
                </a:cubicBezTo>
                <a:cubicBezTo>
                  <a:pt x="2824" y="688"/>
                  <a:pt x="3000" y="1016"/>
                  <a:pt x="3024" y="1296"/>
                </a:cubicBezTo>
                <a:cubicBezTo>
                  <a:pt x="3048" y="1576"/>
                  <a:pt x="2968" y="2000"/>
                  <a:pt x="2736" y="2208"/>
                </a:cubicBezTo>
                <a:cubicBezTo>
                  <a:pt x="2504" y="2416"/>
                  <a:pt x="2000" y="2528"/>
                  <a:pt x="1632" y="2544"/>
                </a:cubicBezTo>
                <a:cubicBezTo>
                  <a:pt x="1264" y="2560"/>
                  <a:pt x="800" y="2512"/>
                  <a:pt x="528" y="2304"/>
                </a:cubicBezTo>
                <a:cubicBezTo>
                  <a:pt x="256" y="2096"/>
                  <a:pt x="0" y="1640"/>
                  <a:pt x="0" y="1296"/>
                </a:cubicBezTo>
                <a:cubicBezTo>
                  <a:pt x="0" y="952"/>
                  <a:pt x="256" y="456"/>
                  <a:pt x="528" y="240"/>
                </a:cubicBezTo>
                <a:cubicBezTo>
                  <a:pt x="800" y="24"/>
                  <a:pt x="1240" y="0"/>
                  <a:pt x="1632" y="0"/>
                </a:cubicBezTo>
                <a:cubicBezTo>
                  <a:pt x="2024" y="0"/>
                  <a:pt x="2576" y="24"/>
                  <a:pt x="2880" y="240"/>
                </a:cubicBezTo>
                <a:cubicBezTo>
                  <a:pt x="3184" y="456"/>
                  <a:pt x="3408" y="944"/>
                  <a:pt x="3456" y="1296"/>
                </a:cubicBezTo>
                <a:cubicBezTo>
                  <a:pt x="3504" y="1648"/>
                  <a:pt x="3472" y="2088"/>
                  <a:pt x="3168" y="2352"/>
                </a:cubicBezTo>
                <a:cubicBezTo>
                  <a:pt x="2864" y="2616"/>
                  <a:pt x="1888" y="2792"/>
                  <a:pt x="1632" y="28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429000" y="457108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 dirty="0"/>
              <a:t>Cumulative cost</a:t>
            </a:r>
            <a:endParaRPr lang="en-GB" sz="2000" dirty="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638800" y="533308"/>
            <a:ext cx="3240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/>
              <a:t>Evaluate alternatives,</a:t>
            </a:r>
          </a:p>
          <a:p>
            <a:r>
              <a:rPr lang="sv-SE" b="1"/>
              <a:t>Identify &amp; resolve risks</a:t>
            </a:r>
            <a:endParaRPr lang="en-GB" b="1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324600" y="6095908"/>
            <a:ext cx="2590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b="1" dirty="0"/>
              <a:t>Develop &amp; verify </a:t>
            </a:r>
          </a:p>
          <a:p>
            <a:r>
              <a:rPr lang="sv-SE" b="1" dirty="0"/>
              <a:t>next-level product</a:t>
            </a:r>
            <a:endParaRPr lang="en-GB" b="1" dirty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" y="6199096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/>
              <a:t>Plan next phase</a:t>
            </a:r>
            <a:endParaRPr lang="en-GB" b="1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28600" y="761908"/>
            <a:ext cx="3552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 dirty="0"/>
              <a:t>Determine objectives,</a:t>
            </a:r>
          </a:p>
          <a:p>
            <a:r>
              <a:rPr lang="sv-SE" b="1" dirty="0"/>
              <a:t>alternatives &amp; constraints</a:t>
            </a:r>
            <a:endParaRPr lang="en-GB" b="1" dirty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36525" y="3366996"/>
            <a:ext cx="1463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Review &amp; </a:t>
            </a:r>
          </a:p>
          <a:p>
            <a:r>
              <a:rPr lang="sv-SE" sz="2000"/>
              <a:t>commitment</a:t>
            </a:r>
            <a:endParaRPr lang="en-GB" sz="2000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114800" y="2971708"/>
            <a:ext cx="126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Prototypes</a:t>
            </a:r>
            <a:endParaRPr lang="en-GB" sz="2000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114800" y="3352708"/>
            <a:ext cx="45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P1</a:t>
            </a:r>
            <a:endParaRPr lang="en-GB" sz="2000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953000" y="3352708"/>
            <a:ext cx="45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P2</a:t>
            </a:r>
            <a:endParaRPr lang="en-GB" sz="2000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715000" y="3352708"/>
            <a:ext cx="45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P3</a:t>
            </a:r>
            <a:endParaRPr lang="en-GB" sz="2000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477000" y="3047908"/>
            <a:ext cx="1444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Operational </a:t>
            </a:r>
          </a:p>
          <a:p>
            <a:r>
              <a:rPr lang="sv-SE" sz="2000"/>
              <a:t>Prototype</a:t>
            </a:r>
            <a:endParaRPr lang="en-GB" sz="2000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352800" y="3352708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 b="1" u="sng"/>
              <a:t>Start</a:t>
            </a:r>
            <a:endParaRPr lang="en-GB" sz="2000" b="1" u="sng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352800" y="6019708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 b="1" u="sng"/>
              <a:t>End</a:t>
            </a:r>
            <a:endParaRPr lang="en-GB" sz="2000" b="1" u="sng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590800" y="3657508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Requirements </a:t>
            </a:r>
          </a:p>
          <a:p>
            <a:r>
              <a:rPr lang="sv-SE" sz="2000"/>
              <a:t>plan</a:t>
            </a:r>
            <a:endParaRPr lang="en-GB" sz="2000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133600" y="4343308"/>
            <a:ext cx="1614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Development </a:t>
            </a:r>
          </a:p>
          <a:p>
            <a:r>
              <a:rPr lang="sv-SE" sz="2000"/>
              <a:t>plan</a:t>
            </a:r>
            <a:endParaRPr lang="en-GB" sz="2000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1371600" y="5105308"/>
            <a:ext cx="1619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Integration &amp; </a:t>
            </a:r>
          </a:p>
          <a:p>
            <a:r>
              <a:rPr lang="sv-SE" sz="2000"/>
              <a:t>Test plan</a:t>
            </a:r>
            <a:endParaRPr lang="en-GB" sz="2000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4114800" y="4724308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Requirements </a:t>
            </a:r>
          </a:p>
          <a:p>
            <a:r>
              <a:rPr lang="sv-SE" sz="2000"/>
              <a:t>validation</a:t>
            </a:r>
            <a:endParaRPr lang="en-GB" sz="2000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715000" y="3809908"/>
            <a:ext cx="1668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Design, </a:t>
            </a:r>
          </a:p>
          <a:p>
            <a:r>
              <a:rPr lang="sv-SE" sz="2000"/>
              <a:t>Validation </a:t>
            </a:r>
          </a:p>
          <a:p>
            <a:r>
              <a:rPr lang="sv-SE" sz="2000"/>
              <a:t>&amp; Verification</a:t>
            </a:r>
            <a:endParaRPr lang="en-GB" sz="2000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7010400" y="3886108"/>
            <a:ext cx="176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Detailed design</a:t>
            </a:r>
            <a:endParaRPr lang="en-GB" sz="2000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6629400" y="4952908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Coding</a:t>
            </a:r>
            <a:endParaRPr lang="en-GB" sz="2000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5943600" y="5486308"/>
            <a:ext cx="2070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Unit &amp; Integration</a:t>
            </a:r>
          </a:p>
          <a:p>
            <a:r>
              <a:rPr lang="sv-SE" sz="2000"/>
              <a:t>Testing</a:t>
            </a:r>
            <a:endParaRPr lang="en-GB" sz="2000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4267200" y="6019708"/>
            <a:ext cx="143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Acceptance </a:t>
            </a:r>
          </a:p>
          <a:p>
            <a:r>
              <a:rPr lang="sv-SE" sz="2000"/>
              <a:t>Testing</a:t>
            </a:r>
            <a:endParaRPr lang="en-GB" sz="2000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4038600" y="3733708"/>
            <a:ext cx="1530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/>
              <a:t>Concept </a:t>
            </a:r>
          </a:p>
          <a:p>
            <a:r>
              <a:rPr lang="en-GB" sz="2000"/>
              <a:t>Of Operation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4114800" y="76190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228600" y="811121"/>
            <a:ext cx="3505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5638800" y="609508"/>
            <a:ext cx="3276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228600" y="6172108"/>
            <a:ext cx="2438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6248400" y="6172108"/>
            <a:ext cx="2667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H="1">
            <a:off x="4114800" y="617210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909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318"/>
            <a:ext cx="7772400" cy="5638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sv-SE" sz="2400" dirty="0"/>
              <a:t>Each cycle follows a waterfall model by: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Determining objectives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Specifying constraints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Generating alternatives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Identifying risks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Resolving risks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Developing next-level product</a:t>
            </a:r>
          </a:p>
          <a:p>
            <a:pPr marL="609600" indent="-609600">
              <a:buFontTx/>
              <a:buAutoNum type="arabicPeriod"/>
            </a:pPr>
            <a:r>
              <a:rPr lang="en-GB" sz="2400" dirty="0"/>
              <a:t>Planning next cycle</a:t>
            </a:r>
          </a:p>
          <a:p>
            <a:pPr marL="609600" indent="-609600">
              <a:buFontTx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956799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Advantages</a:t>
            </a:r>
            <a:endParaRPr lang="en-GB" b="1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sv-SE" sz="2400" dirty="0"/>
              <a:t>Realism: the model accurately reflects the iterative nature of software development on projects with unclear requirements</a:t>
            </a:r>
          </a:p>
          <a:p>
            <a:pPr marL="609600" indent="-609600">
              <a:buFontTx/>
              <a:buAutoNum type="arabicPeriod"/>
            </a:pPr>
            <a:r>
              <a:rPr lang="sv-SE" sz="2400" dirty="0"/>
              <a:t>Flexible: incoporates the advantages of the waterfal and rapid prototyping methods</a:t>
            </a:r>
          </a:p>
          <a:p>
            <a:pPr marL="609600" indent="-609600">
              <a:buFontTx/>
              <a:buAutoNum type="arabicPeriod"/>
            </a:pPr>
            <a:r>
              <a:rPr lang="sv-SE" sz="2400" dirty="0"/>
              <a:t>Comprehensive model decreases risk</a:t>
            </a:r>
          </a:p>
          <a:p>
            <a:pPr marL="609600" indent="-609600">
              <a:buFontTx/>
              <a:buAutoNum type="arabicPeriod"/>
            </a:pPr>
            <a:r>
              <a:rPr lang="sv-SE" sz="2400" dirty="0"/>
              <a:t>Good project visibility.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51559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Disadvantages</a:t>
            </a:r>
            <a:endParaRPr lang="en-GB" b="1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sz="2400" dirty="0"/>
              <a:t>Needs technical expertise in risk analysis to really work</a:t>
            </a:r>
          </a:p>
          <a:p>
            <a:pPr>
              <a:lnSpc>
                <a:spcPct val="90000"/>
              </a:lnSpc>
            </a:pPr>
            <a:r>
              <a:rPr lang="sv-SE" sz="2400" dirty="0"/>
              <a:t>Model is poorly understood by non-technical management, hence not so widely used</a:t>
            </a:r>
          </a:p>
          <a:p>
            <a:pPr>
              <a:lnSpc>
                <a:spcPct val="90000"/>
              </a:lnSpc>
            </a:pPr>
            <a:r>
              <a:rPr lang="sv-SE" sz="2400" dirty="0"/>
              <a:t>Complicated model, needs competent professional management. High administrative overhead.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076152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672" y="179388"/>
            <a:ext cx="9144000" cy="688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A Key Point of the Spiral Model</a:t>
            </a:r>
          </a:p>
        </p:txBody>
      </p:sp>
      <p:sp>
        <p:nvSpPr>
          <p:cNvPr id="76803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1158875"/>
            <a:ext cx="7618412" cy="94297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If all risks cannot be mitigated, the project is immediately terminated</a:t>
            </a:r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288925" y="87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zh-CN" altLang="zh-CN" sz="2400"/>
          </a:p>
        </p:txBody>
      </p:sp>
    </p:spTree>
    <p:extLst>
      <p:ext uri="{BB962C8B-B14F-4D97-AF65-F5344CB8AC3E}">
        <p14:creationId xmlns:p14="http://schemas.microsoft.com/office/powerpoint/2010/main" val="242683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380" y="838268"/>
            <a:ext cx="8077200" cy="1143000"/>
          </a:xfrm>
        </p:spPr>
        <p:txBody>
          <a:bodyPr/>
          <a:lstStyle/>
          <a:p>
            <a:r>
              <a:rPr lang="sv-SE" b="1" dirty="0" smtClean="0"/>
              <a:t>What </a:t>
            </a:r>
            <a:r>
              <a:rPr lang="sv-SE" b="1" dirty="0"/>
              <a:t>is a Lifecycle Model?</a:t>
            </a:r>
            <a:endParaRPr lang="en-GB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b="1" dirty="0"/>
              <a:t>Definition.</a:t>
            </a:r>
          </a:p>
          <a:p>
            <a:pPr>
              <a:buFontTx/>
              <a:buNone/>
            </a:pPr>
            <a:r>
              <a:rPr lang="sv-SE" dirty="0"/>
              <a:t>A (software/system) </a:t>
            </a:r>
            <a:r>
              <a:rPr lang="sv-SE" i="1" dirty="0"/>
              <a:t>lifecycle model</a:t>
            </a:r>
            <a:r>
              <a:rPr lang="sv-SE" dirty="0"/>
              <a:t> is a </a:t>
            </a:r>
          </a:p>
          <a:p>
            <a:pPr>
              <a:buFontTx/>
              <a:buNone/>
            </a:pPr>
            <a:r>
              <a:rPr lang="sv-SE" dirty="0"/>
              <a:t>description of the sequence of activities</a:t>
            </a:r>
          </a:p>
          <a:p>
            <a:pPr>
              <a:buFontTx/>
              <a:buNone/>
            </a:pPr>
            <a:r>
              <a:rPr lang="sv-SE" dirty="0"/>
              <a:t>carried out in an SE project, and the relative</a:t>
            </a:r>
          </a:p>
          <a:p>
            <a:pPr>
              <a:buFontTx/>
              <a:buNone/>
            </a:pPr>
            <a:r>
              <a:rPr lang="sv-SE" dirty="0"/>
              <a:t>order of these activities.</a:t>
            </a:r>
            <a:endParaRPr lang="en-GB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31800" y="1758462"/>
            <a:ext cx="80010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03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Full Spiral Model (contd)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843838" y="6146800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1400"/>
              <a:t>Figure 2.13</a:t>
            </a:r>
          </a:p>
        </p:txBody>
      </p:sp>
      <p:pic>
        <p:nvPicPr>
          <p:cNvPr id="78852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100138"/>
            <a:ext cx="64389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261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2.10  Comparison of Life-Cycle Models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868363"/>
            <a:ext cx="8075612" cy="50292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Different life-cycle models have been presented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Each with its own strengths and weaknesses</a:t>
            </a:r>
          </a:p>
          <a:p>
            <a:pPr eaLnBrk="1" hangingPunct="1"/>
            <a:endParaRPr lang="en-US" altLang="zh-CN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Criteria for deciding on a model include: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The organization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Its management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The skills of the employees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The nature of the product</a:t>
            </a:r>
          </a:p>
          <a:p>
            <a:pPr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Best suggestion</a:t>
            </a:r>
          </a:p>
          <a:p>
            <a:pPr lvl="1" eaLnBrk="1" hangingPunct="1"/>
            <a:r>
              <a:rPr lang="en-US" altLang="zh-CN" dirty="0" smtClean="0">
                <a:ea typeface="ＭＳ Ｐゴシック" panose="020B0600070205080204" pitchFamily="34" charset="-128"/>
              </a:rPr>
              <a:t>“Mix-and-match” life-cycle model</a:t>
            </a:r>
          </a:p>
          <a:p>
            <a:pPr lvl="1" eaLnBrk="1" hangingPunct="1"/>
            <a:endParaRPr lang="en-US" altLang="zh-CN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6986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anose="020B0600070205080204" pitchFamily="34" charset="-128"/>
              </a:rPr>
              <a:t>Comparison of Life-Cycle Models (contd)</a:t>
            </a:r>
          </a:p>
        </p:txBody>
      </p:sp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3589338" y="4392613"/>
            <a:ext cx="42862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zh-CN" altLang="zh-CN"/>
          </a:p>
        </p:txBody>
      </p:sp>
      <p:sp>
        <p:nvSpPr>
          <p:cNvPr id="81925" name="TextBox 6"/>
          <p:cNvSpPr txBox="1">
            <a:spLocks noChangeArrowheads="1"/>
          </p:cNvSpPr>
          <p:nvPr/>
        </p:nvSpPr>
        <p:spPr bwMode="auto">
          <a:xfrm>
            <a:off x="5892800" y="4414838"/>
            <a:ext cx="42862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zh-CN" altLang="zh-CN"/>
          </a:p>
        </p:txBody>
      </p:sp>
      <p:pic>
        <p:nvPicPr>
          <p:cNvPr id="8192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75" y="868363"/>
            <a:ext cx="650376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183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5146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zh-CN" sz="4300" dirty="0">
                <a:solidFill>
                  <a:schemeClr val="bg1"/>
                </a:solidFill>
                <a:latin typeface="Arial" charset="0"/>
                <a:ea typeface="华文新魏" charset="0"/>
              </a:rPr>
              <a:t>Thanks</a:t>
            </a:r>
            <a:br>
              <a:rPr lang="en-US" altLang="zh-CN" sz="4300" dirty="0">
                <a:solidFill>
                  <a:schemeClr val="bg1"/>
                </a:solidFill>
                <a:latin typeface="Arial" charset="0"/>
                <a:ea typeface="华文新魏" charset="0"/>
              </a:rPr>
            </a:br>
            <a:r>
              <a:rPr lang="en-US" altLang="zh-CN" dirty="0" smtClean="0">
                <a:solidFill>
                  <a:schemeClr val="bg1"/>
                </a:solidFill>
                <a:latin typeface="Arial" charset="0"/>
                <a:ea typeface="华文新魏" charset="0"/>
              </a:rPr>
              <a:t>shengbin@cs.sjtu.edu.cn</a:t>
            </a:r>
            <a:endParaRPr lang="en-US" altLang="zh-CN" dirty="0">
              <a:solidFill>
                <a:schemeClr val="bg1"/>
              </a:solidFill>
              <a:latin typeface="Arial" charset="0"/>
              <a:ea typeface="华文新魏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407" tIns="45420" rIns="92407" bIns="45420"/>
          <a:lstStyle/>
          <a:p>
            <a:r>
              <a:rPr lang="en-US" smtClean="0"/>
              <a:t>Software Life Cycle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0038" y="1128713"/>
            <a:ext cx="8255000" cy="4800600"/>
          </a:xfrm>
          <a:noFill/>
        </p:spPr>
        <p:txBody>
          <a:bodyPr lIns="92407" tIns="45420" rIns="92407" bIns="45420"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term “Lifecycle” is based on the metaphor of the life of a person: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6200775" y="2227263"/>
            <a:ext cx="1677988" cy="1228725"/>
          </a:xfrm>
          <a:prstGeom prst="roundRect">
            <a:avLst>
              <a:gd name="adj" fmla="val 1817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486525" y="3440113"/>
            <a:ext cx="2632075" cy="2095500"/>
            <a:chOff x="4143" y="2195"/>
            <a:chExt cx="1681" cy="1337"/>
          </a:xfrm>
        </p:grpSpPr>
        <p:grpSp>
          <p:nvGrpSpPr>
            <p:cNvPr id="21539" name="Group 11"/>
            <p:cNvGrpSpPr>
              <a:grpSpLocks/>
            </p:cNvGrpSpPr>
            <p:nvPr/>
          </p:nvGrpSpPr>
          <p:grpSpPr bwMode="auto">
            <a:xfrm>
              <a:off x="4143" y="2195"/>
              <a:ext cx="385" cy="1337"/>
              <a:chOff x="4143" y="2195"/>
              <a:chExt cx="385" cy="1337"/>
            </a:xfrm>
          </p:grpSpPr>
          <p:sp>
            <p:nvSpPr>
              <p:cNvPr id="21541" name="Freeform 8" descr="50%"/>
              <p:cNvSpPr>
                <a:spLocks/>
              </p:cNvSpPr>
              <p:nvPr/>
            </p:nvSpPr>
            <p:spPr bwMode="auto">
              <a:xfrm>
                <a:off x="4143" y="2195"/>
                <a:ext cx="201" cy="545"/>
              </a:xfrm>
              <a:custGeom>
                <a:avLst/>
                <a:gdLst>
                  <a:gd name="T0" fmla="*/ 200 w 201"/>
                  <a:gd name="T1" fmla="*/ 0 h 545"/>
                  <a:gd name="T2" fmla="*/ 168 w 201"/>
                  <a:gd name="T3" fmla="*/ 0 h 545"/>
                  <a:gd name="T4" fmla="*/ 136 w 201"/>
                  <a:gd name="T5" fmla="*/ 16 h 545"/>
                  <a:gd name="T6" fmla="*/ 72 w 201"/>
                  <a:gd name="T7" fmla="*/ 112 h 545"/>
                  <a:gd name="T8" fmla="*/ 32 w 201"/>
                  <a:gd name="T9" fmla="*/ 248 h 545"/>
                  <a:gd name="T10" fmla="*/ 8 w 201"/>
                  <a:gd name="T11" fmla="*/ 416 h 545"/>
                  <a:gd name="T12" fmla="*/ 0 w 201"/>
                  <a:gd name="T13" fmla="*/ 544 h 545"/>
                  <a:gd name="T14" fmla="*/ 40 w 201"/>
                  <a:gd name="T15" fmla="*/ 424 h 545"/>
                  <a:gd name="T16" fmla="*/ 88 w 201"/>
                  <a:gd name="T17" fmla="*/ 352 h 545"/>
                  <a:gd name="T18" fmla="*/ 128 w 201"/>
                  <a:gd name="T19" fmla="*/ 328 h 545"/>
                  <a:gd name="T20" fmla="*/ 200 w 201"/>
                  <a:gd name="T21" fmla="*/ 320 h 545"/>
                  <a:gd name="T22" fmla="*/ 200 w 201"/>
                  <a:gd name="T23" fmla="*/ 0 h 5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545"/>
                  <a:gd name="T38" fmla="*/ 201 w 201"/>
                  <a:gd name="T39" fmla="*/ 545 h 5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545">
                    <a:moveTo>
                      <a:pt x="200" y="0"/>
                    </a:moveTo>
                    <a:lnTo>
                      <a:pt x="168" y="0"/>
                    </a:lnTo>
                    <a:lnTo>
                      <a:pt x="136" y="16"/>
                    </a:lnTo>
                    <a:lnTo>
                      <a:pt x="72" y="112"/>
                    </a:lnTo>
                    <a:lnTo>
                      <a:pt x="32" y="248"/>
                    </a:lnTo>
                    <a:lnTo>
                      <a:pt x="8" y="416"/>
                    </a:lnTo>
                    <a:lnTo>
                      <a:pt x="0" y="544"/>
                    </a:lnTo>
                    <a:lnTo>
                      <a:pt x="40" y="424"/>
                    </a:lnTo>
                    <a:lnTo>
                      <a:pt x="88" y="352"/>
                    </a:lnTo>
                    <a:lnTo>
                      <a:pt x="128" y="328"/>
                    </a:lnTo>
                    <a:lnTo>
                      <a:pt x="200" y="320"/>
                    </a:lnTo>
                    <a:lnTo>
                      <a:pt x="200" y="0"/>
                    </a:lnTo>
                  </a:path>
                </a:pathLst>
              </a:cu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2" name="Freeform 9"/>
              <p:cNvSpPr>
                <a:spLocks/>
              </p:cNvSpPr>
              <p:nvPr/>
            </p:nvSpPr>
            <p:spPr bwMode="auto">
              <a:xfrm>
                <a:off x="4343" y="2723"/>
                <a:ext cx="185" cy="809"/>
              </a:xfrm>
              <a:custGeom>
                <a:avLst/>
                <a:gdLst>
                  <a:gd name="T0" fmla="*/ 0 w 185"/>
                  <a:gd name="T1" fmla="*/ 568 h 809"/>
                  <a:gd name="T2" fmla="*/ 0 w 185"/>
                  <a:gd name="T3" fmla="*/ 808 h 809"/>
                  <a:gd name="T4" fmla="*/ 184 w 185"/>
                  <a:gd name="T5" fmla="*/ 408 h 809"/>
                  <a:gd name="T6" fmla="*/ 0 w 185"/>
                  <a:gd name="T7" fmla="*/ 0 h 809"/>
                  <a:gd name="T8" fmla="*/ 0 w 185"/>
                  <a:gd name="T9" fmla="*/ 248 h 809"/>
                  <a:gd name="T10" fmla="*/ 0 w 185"/>
                  <a:gd name="T11" fmla="*/ 568 h 8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809"/>
                  <a:gd name="T20" fmla="*/ 185 w 185"/>
                  <a:gd name="T21" fmla="*/ 809 h 8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809">
                    <a:moveTo>
                      <a:pt x="0" y="568"/>
                    </a:moveTo>
                    <a:lnTo>
                      <a:pt x="0" y="808"/>
                    </a:lnTo>
                    <a:lnTo>
                      <a:pt x="184" y="408"/>
                    </a:lnTo>
                    <a:lnTo>
                      <a:pt x="0" y="0"/>
                    </a:lnTo>
                    <a:lnTo>
                      <a:pt x="0" y="248"/>
                    </a:lnTo>
                    <a:lnTo>
                      <a:pt x="0" y="568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3" name="Freeform 10"/>
              <p:cNvSpPr>
                <a:spLocks/>
              </p:cNvSpPr>
              <p:nvPr/>
            </p:nvSpPr>
            <p:spPr bwMode="auto">
              <a:xfrm>
                <a:off x="4143" y="2747"/>
                <a:ext cx="201" cy="545"/>
              </a:xfrm>
              <a:custGeom>
                <a:avLst/>
                <a:gdLst>
                  <a:gd name="T0" fmla="*/ 200 w 201"/>
                  <a:gd name="T1" fmla="*/ 544 h 545"/>
                  <a:gd name="T2" fmla="*/ 168 w 201"/>
                  <a:gd name="T3" fmla="*/ 544 h 545"/>
                  <a:gd name="T4" fmla="*/ 136 w 201"/>
                  <a:gd name="T5" fmla="*/ 528 h 545"/>
                  <a:gd name="T6" fmla="*/ 72 w 201"/>
                  <a:gd name="T7" fmla="*/ 432 h 545"/>
                  <a:gd name="T8" fmla="*/ 32 w 201"/>
                  <a:gd name="T9" fmla="*/ 296 h 545"/>
                  <a:gd name="T10" fmla="*/ 8 w 201"/>
                  <a:gd name="T11" fmla="*/ 128 h 545"/>
                  <a:gd name="T12" fmla="*/ 0 w 201"/>
                  <a:gd name="T13" fmla="*/ 0 h 545"/>
                  <a:gd name="T14" fmla="*/ 40 w 201"/>
                  <a:gd name="T15" fmla="*/ 120 h 545"/>
                  <a:gd name="T16" fmla="*/ 88 w 201"/>
                  <a:gd name="T17" fmla="*/ 192 h 545"/>
                  <a:gd name="T18" fmla="*/ 128 w 201"/>
                  <a:gd name="T19" fmla="*/ 216 h 545"/>
                  <a:gd name="T20" fmla="*/ 200 w 201"/>
                  <a:gd name="T21" fmla="*/ 224 h 545"/>
                  <a:gd name="T22" fmla="*/ 200 w 201"/>
                  <a:gd name="T23" fmla="*/ 544 h 5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545"/>
                  <a:gd name="T38" fmla="*/ 201 w 201"/>
                  <a:gd name="T39" fmla="*/ 545 h 5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545">
                    <a:moveTo>
                      <a:pt x="200" y="544"/>
                    </a:moveTo>
                    <a:lnTo>
                      <a:pt x="168" y="544"/>
                    </a:lnTo>
                    <a:lnTo>
                      <a:pt x="136" y="528"/>
                    </a:lnTo>
                    <a:lnTo>
                      <a:pt x="72" y="432"/>
                    </a:lnTo>
                    <a:lnTo>
                      <a:pt x="32" y="296"/>
                    </a:lnTo>
                    <a:lnTo>
                      <a:pt x="8" y="128"/>
                    </a:lnTo>
                    <a:lnTo>
                      <a:pt x="0" y="0"/>
                    </a:lnTo>
                    <a:lnTo>
                      <a:pt x="40" y="120"/>
                    </a:lnTo>
                    <a:lnTo>
                      <a:pt x="88" y="192"/>
                    </a:lnTo>
                    <a:lnTo>
                      <a:pt x="128" y="216"/>
                    </a:lnTo>
                    <a:lnTo>
                      <a:pt x="200" y="224"/>
                    </a:lnTo>
                    <a:lnTo>
                      <a:pt x="200" y="54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40" name="Rectangle 12"/>
            <p:cNvSpPr>
              <a:spLocks noChangeArrowheads="1"/>
            </p:cNvSpPr>
            <p:nvPr/>
          </p:nvSpPr>
          <p:spPr bwMode="auto">
            <a:xfrm>
              <a:off x="4526" y="2945"/>
              <a:ext cx="129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274" tIns="43854" rIns="89274" bIns="43854">
              <a:spAutoFit/>
            </a:bodyPr>
            <a:lstStyle/>
            <a:p>
              <a:pPr algn="ctr" defTabSz="901700"/>
              <a:r>
                <a:rPr lang="en-US" sz="2400" u="none">
                  <a:solidFill>
                    <a:srgbClr val="000000"/>
                  </a:solidFill>
                  <a:latin typeface="Times" charset="0"/>
                </a:rPr>
                <a:t>Post- Development</a:t>
              </a:r>
            </a:p>
          </p:txBody>
        </p:sp>
      </p:grp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727276" y="2449513"/>
            <a:ext cx="1711180" cy="1089025"/>
          </a:xfrm>
          <a:prstGeom prst="roundRect">
            <a:avLst>
              <a:gd name="adj" fmla="val 17995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274" tIns="43854" rIns="89274" bIns="43854" anchor="ctr"/>
          <a:lstStyle/>
          <a:p>
            <a:pPr algn="ctr" defTabSz="901700"/>
            <a:r>
              <a:rPr lang="en-US" u="none" dirty="0"/>
              <a:t>Conception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95600" y="3309938"/>
            <a:ext cx="2852738" cy="2328862"/>
            <a:chOff x="1890" y="2141"/>
            <a:chExt cx="1822" cy="1486"/>
          </a:xfrm>
        </p:grpSpPr>
        <p:sp>
          <p:nvSpPr>
            <p:cNvPr id="21531" name="Freeform 6"/>
            <p:cNvSpPr>
              <a:spLocks/>
            </p:cNvSpPr>
            <p:nvPr/>
          </p:nvSpPr>
          <p:spPr bwMode="auto">
            <a:xfrm>
              <a:off x="2090" y="2818"/>
              <a:ext cx="185" cy="809"/>
            </a:xfrm>
            <a:custGeom>
              <a:avLst/>
              <a:gdLst>
                <a:gd name="T0" fmla="*/ 0 w 185"/>
                <a:gd name="T1" fmla="*/ 568 h 809"/>
                <a:gd name="T2" fmla="*/ 0 w 185"/>
                <a:gd name="T3" fmla="*/ 808 h 809"/>
                <a:gd name="T4" fmla="*/ 184 w 185"/>
                <a:gd name="T5" fmla="*/ 408 h 809"/>
                <a:gd name="T6" fmla="*/ 0 w 185"/>
                <a:gd name="T7" fmla="*/ 0 h 809"/>
                <a:gd name="T8" fmla="*/ 0 w 185"/>
                <a:gd name="T9" fmla="*/ 248 h 809"/>
                <a:gd name="T10" fmla="*/ 0 w 185"/>
                <a:gd name="T11" fmla="*/ 568 h 8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5"/>
                <a:gd name="T19" fmla="*/ 0 h 809"/>
                <a:gd name="T20" fmla="*/ 185 w 185"/>
                <a:gd name="T21" fmla="*/ 809 h 8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5" h="809">
                  <a:moveTo>
                    <a:pt x="0" y="568"/>
                  </a:moveTo>
                  <a:lnTo>
                    <a:pt x="0" y="808"/>
                  </a:lnTo>
                  <a:lnTo>
                    <a:pt x="184" y="408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0" y="5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274" tIns="43854" rIns="89274" bIns="43854">
              <a:spAutoFit/>
            </a:bodyPr>
            <a:lstStyle/>
            <a:p>
              <a:endParaRPr lang="en-US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2401" y="3073"/>
              <a:ext cx="1311" cy="2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89274" tIns="43854" rIns="89274" bIns="43854">
              <a:spAutoFit/>
            </a:bodyPr>
            <a:lstStyle/>
            <a:p>
              <a:pPr defTabSz="901700"/>
              <a:r>
                <a:rPr lang="en-US" sz="2400" u="none">
                  <a:solidFill>
                    <a:srgbClr val="000000"/>
                  </a:solidFill>
                  <a:latin typeface="Times" charset="0"/>
                </a:rPr>
                <a:t>Development</a:t>
              </a:r>
            </a:p>
          </p:txBody>
        </p:sp>
        <p:grpSp>
          <p:nvGrpSpPr>
            <p:cNvPr id="21533" name="Group 23"/>
            <p:cNvGrpSpPr>
              <a:grpSpLocks/>
            </p:cNvGrpSpPr>
            <p:nvPr/>
          </p:nvGrpSpPr>
          <p:grpSpPr bwMode="auto">
            <a:xfrm>
              <a:off x="1890" y="2141"/>
              <a:ext cx="440" cy="1337"/>
              <a:chOff x="1890" y="2141"/>
              <a:chExt cx="440" cy="1337"/>
            </a:xfrm>
          </p:grpSpPr>
          <p:sp>
            <p:nvSpPr>
              <p:cNvPr id="21534" name="Freeform 18"/>
              <p:cNvSpPr>
                <a:spLocks/>
              </p:cNvSpPr>
              <p:nvPr/>
            </p:nvSpPr>
            <p:spPr bwMode="auto">
              <a:xfrm>
                <a:off x="1890" y="2842"/>
                <a:ext cx="201" cy="545"/>
              </a:xfrm>
              <a:custGeom>
                <a:avLst/>
                <a:gdLst>
                  <a:gd name="T0" fmla="*/ 200 w 201"/>
                  <a:gd name="T1" fmla="*/ 544 h 545"/>
                  <a:gd name="T2" fmla="*/ 168 w 201"/>
                  <a:gd name="T3" fmla="*/ 544 h 545"/>
                  <a:gd name="T4" fmla="*/ 136 w 201"/>
                  <a:gd name="T5" fmla="*/ 528 h 545"/>
                  <a:gd name="T6" fmla="*/ 72 w 201"/>
                  <a:gd name="T7" fmla="*/ 432 h 545"/>
                  <a:gd name="T8" fmla="*/ 32 w 201"/>
                  <a:gd name="T9" fmla="*/ 296 h 545"/>
                  <a:gd name="T10" fmla="*/ 8 w 201"/>
                  <a:gd name="T11" fmla="*/ 128 h 545"/>
                  <a:gd name="T12" fmla="*/ 0 w 201"/>
                  <a:gd name="T13" fmla="*/ 0 h 545"/>
                  <a:gd name="T14" fmla="*/ 40 w 201"/>
                  <a:gd name="T15" fmla="*/ 120 h 545"/>
                  <a:gd name="T16" fmla="*/ 88 w 201"/>
                  <a:gd name="T17" fmla="*/ 192 h 545"/>
                  <a:gd name="T18" fmla="*/ 128 w 201"/>
                  <a:gd name="T19" fmla="*/ 216 h 545"/>
                  <a:gd name="T20" fmla="*/ 200 w 201"/>
                  <a:gd name="T21" fmla="*/ 224 h 545"/>
                  <a:gd name="T22" fmla="*/ 200 w 201"/>
                  <a:gd name="T23" fmla="*/ 544 h 5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545"/>
                  <a:gd name="T38" fmla="*/ 201 w 201"/>
                  <a:gd name="T39" fmla="*/ 545 h 5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545">
                    <a:moveTo>
                      <a:pt x="200" y="544"/>
                    </a:moveTo>
                    <a:lnTo>
                      <a:pt x="168" y="544"/>
                    </a:lnTo>
                    <a:lnTo>
                      <a:pt x="136" y="528"/>
                    </a:lnTo>
                    <a:lnTo>
                      <a:pt x="72" y="432"/>
                    </a:lnTo>
                    <a:lnTo>
                      <a:pt x="32" y="296"/>
                    </a:lnTo>
                    <a:lnTo>
                      <a:pt x="8" y="128"/>
                    </a:lnTo>
                    <a:lnTo>
                      <a:pt x="0" y="0"/>
                    </a:lnTo>
                    <a:lnTo>
                      <a:pt x="40" y="120"/>
                    </a:lnTo>
                    <a:lnTo>
                      <a:pt x="88" y="192"/>
                    </a:lnTo>
                    <a:lnTo>
                      <a:pt x="128" y="216"/>
                    </a:lnTo>
                    <a:lnTo>
                      <a:pt x="200" y="224"/>
                    </a:lnTo>
                    <a:lnTo>
                      <a:pt x="200" y="54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5" name="Line 19"/>
              <p:cNvSpPr>
                <a:spLocks noChangeShapeType="1"/>
              </p:cNvSpPr>
              <p:nvPr/>
            </p:nvSpPr>
            <p:spPr bwMode="auto">
              <a:xfrm flipV="1">
                <a:off x="2090" y="2294"/>
                <a:ext cx="0" cy="32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6" name="Freeform 20" descr="50%"/>
              <p:cNvSpPr>
                <a:spLocks/>
              </p:cNvSpPr>
              <p:nvPr/>
            </p:nvSpPr>
            <p:spPr bwMode="auto">
              <a:xfrm>
                <a:off x="1945" y="2141"/>
                <a:ext cx="201" cy="545"/>
              </a:xfrm>
              <a:custGeom>
                <a:avLst/>
                <a:gdLst>
                  <a:gd name="T0" fmla="*/ 200 w 201"/>
                  <a:gd name="T1" fmla="*/ 0 h 545"/>
                  <a:gd name="T2" fmla="*/ 168 w 201"/>
                  <a:gd name="T3" fmla="*/ 0 h 545"/>
                  <a:gd name="T4" fmla="*/ 136 w 201"/>
                  <a:gd name="T5" fmla="*/ 16 h 545"/>
                  <a:gd name="T6" fmla="*/ 72 w 201"/>
                  <a:gd name="T7" fmla="*/ 112 h 545"/>
                  <a:gd name="T8" fmla="*/ 32 w 201"/>
                  <a:gd name="T9" fmla="*/ 248 h 545"/>
                  <a:gd name="T10" fmla="*/ 8 w 201"/>
                  <a:gd name="T11" fmla="*/ 416 h 545"/>
                  <a:gd name="T12" fmla="*/ 0 w 201"/>
                  <a:gd name="T13" fmla="*/ 544 h 545"/>
                  <a:gd name="T14" fmla="*/ 40 w 201"/>
                  <a:gd name="T15" fmla="*/ 424 h 545"/>
                  <a:gd name="T16" fmla="*/ 88 w 201"/>
                  <a:gd name="T17" fmla="*/ 352 h 545"/>
                  <a:gd name="T18" fmla="*/ 128 w 201"/>
                  <a:gd name="T19" fmla="*/ 328 h 545"/>
                  <a:gd name="T20" fmla="*/ 200 w 201"/>
                  <a:gd name="T21" fmla="*/ 320 h 545"/>
                  <a:gd name="T22" fmla="*/ 200 w 201"/>
                  <a:gd name="T23" fmla="*/ 0 h 5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545"/>
                  <a:gd name="T38" fmla="*/ 201 w 201"/>
                  <a:gd name="T39" fmla="*/ 545 h 5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545">
                    <a:moveTo>
                      <a:pt x="200" y="0"/>
                    </a:moveTo>
                    <a:lnTo>
                      <a:pt x="168" y="0"/>
                    </a:lnTo>
                    <a:lnTo>
                      <a:pt x="136" y="16"/>
                    </a:lnTo>
                    <a:lnTo>
                      <a:pt x="72" y="112"/>
                    </a:lnTo>
                    <a:lnTo>
                      <a:pt x="32" y="248"/>
                    </a:lnTo>
                    <a:lnTo>
                      <a:pt x="8" y="416"/>
                    </a:lnTo>
                    <a:lnTo>
                      <a:pt x="0" y="544"/>
                    </a:lnTo>
                    <a:lnTo>
                      <a:pt x="40" y="424"/>
                    </a:lnTo>
                    <a:lnTo>
                      <a:pt x="88" y="352"/>
                    </a:lnTo>
                    <a:lnTo>
                      <a:pt x="128" y="328"/>
                    </a:lnTo>
                    <a:lnTo>
                      <a:pt x="200" y="320"/>
                    </a:lnTo>
                    <a:lnTo>
                      <a:pt x="200" y="0"/>
                    </a:lnTo>
                  </a:path>
                </a:pathLst>
              </a:cu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7" name="Freeform 21"/>
              <p:cNvSpPr>
                <a:spLocks/>
              </p:cNvSpPr>
              <p:nvPr/>
            </p:nvSpPr>
            <p:spPr bwMode="auto">
              <a:xfrm>
                <a:off x="2145" y="2669"/>
                <a:ext cx="185" cy="809"/>
              </a:xfrm>
              <a:custGeom>
                <a:avLst/>
                <a:gdLst>
                  <a:gd name="T0" fmla="*/ 0 w 185"/>
                  <a:gd name="T1" fmla="*/ 568 h 809"/>
                  <a:gd name="T2" fmla="*/ 0 w 185"/>
                  <a:gd name="T3" fmla="*/ 808 h 809"/>
                  <a:gd name="T4" fmla="*/ 184 w 185"/>
                  <a:gd name="T5" fmla="*/ 408 h 809"/>
                  <a:gd name="T6" fmla="*/ 0 w 185"/>
                  <a:gd name="T7" fmla="*/ 0 h 809"/>
                  <a:gd name="T8" fmla="*/ 0 w 185"/>
                  <a:gd name="T9" fmla="*/ 248 h 809"/>
                  <a:gd name="T10" fmla="*/ 0 w 185"/>
                  <a:gd name="T11" fmla="*/ 568 h 8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809"/>
                  <a:gd name="T20" fmla="*/ 185 w 185"/>
                  <a:gd name="T21" fmla="*/ 809 h 8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809">
                    <a:moveTo>
                      <a:pt x="0" y="568"/>
                    </a:moveTo>
                    <a:lnTo>
                      <a:pt x="0" y="808"/>
                    </a:lnTo>
                    <a:lnTo>
                      <a:pt x="184" y="408"/>
                    </a:lnTo>
                    <a:lnTo>
                      <a:pt x="0" y="0"/>
                    </a:lnTo>
                    <a:lnTo>
                      <a:pt x="0" y="248"/>
                    </a:lnTo>
                    <a:lnTo>
                      <a:pt x="0" y="568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8" name="Freeform 22"/>
              <p:cNvSpPr>
                <a:spLocks/>
              </p:cNvSpPr>
              <p:nvPr/>
            </p:nvSpPr>
            <p:spPr bwMode="auto">
              <a:xfrm>
                <a:off x="1945" y="2693"/>
                <a:ext cx="201" cy="545"/>
              </a:xfrm>
              <a:custGeom>
                <a:avLst/>
                <a:gdLst>
                  <a:gd name="T0" fmla="*/ 200 w 201"/>
                  <a:gd name="T1" fmla="*/ 544 h 545"/>
                  <a:gd name="T2" fmla="*/ 168 w 201"/>
                  <a:gd name="T3" fmla="*/ 544 h 545"/>
                  <a:gd name="T4" fmla="*/ 136 w 201"/>
                  <a:gd name="T5" fmla="*/ 528 h 545"/>
                  <a:gd name="T6" fmla="*/ 72 w 201"/>
                  <a:gd name="T7" fmla="*/ 432 h 545"/>
                  <a:gd name="T8" fmla="*/ 32 w 201"/>
                  <a:gd name="T9" fmla="*/ 296 h 545"/>
                  <a:gd name="T10" fmla="*/ 8 w 201"/>
                  <a:gd name="T11" fmla="*/ 128 h 545"/>
                  <a:gd name="T12" fmla="*/ 0 w 201"/>
                  <a:gd name="T13" fmla="*/ 0 h 545"/>
                  <a:gd name="T14" fmla="*/ 40 w 201"/>
                  <a:gd name="T15" fmla="*/ 120 h 545"/>
                  <a:gd name="T16" fmla="*/ 88 w 201"/>
                  <a:gd name="T17" fmla="*/ 192 h 545"/>
                  <a:gd name="T18" fmla="*/ 128 w 201"/>
                  <a:gd name="T19" fmla="*/ 216 h 545"/>
                  <a:gd name="T20" fmla="*/ 200 w 201"/>
                  <a:gd name="T21" fmla="*/ 224 h 545"/>
                  <a:gd name="T22" fmla="*/ 200 w 201"/>
                  <a:gd name="T23" fmla="*/ 544 h 5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545"/>
                  <a:gd name="T38" fmla="*/ 201 w 201"/>
                  <a:gd name="T39" fmla="*/ 545 h 5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545">
                    <a:moveTo>
                      <a:pt x="200" y="544"/>
                    </a:moveTo>
                    <a:lnTo>
                      <a:pt x="168" y="544"/>
                    </a:lnTo>
                    <a:lnTo>
                      <a:pt x="136" y="528"/>
                    </a:lnTo>
                    <a:lnTo>
                      <a:pt x="72" y="432"/>
                    </a:lnTo>
                    <a:lnTo>
                      <a:pt x="32" y="296"/>
                    </a:lnTo>
                    <a:lnTo>
                      <a:pt x="8" y="128"/>
                    </a:lnTo>
                    <a:lnTo>
                      <a:pt x="0" y="0"/>
                    </a:lnTo>
                    <a:lnTo>
                      <a:pt x="40" y="120"/>
                    </a:lnTo>
                    <a:lnTo>
                      <a:pt x="88" y="192"/>
                    </a:lnTo>
                    <a:lnTo>
                      <a:pt x="128" y="216"/>
                    </a:lnTo>
                    <a:lnTo>
                      <a:pt x="200" y="224"/>
                    </a:lnTo>
                    <a:lnTo>
                      <a:pt x="200" y="54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69913" y="3387725"/>
            <a:ext cx="2520950" cy="2101850"/>
            <a:chOff x="364" y="2162"/>
            <a:chExt cx="1610" cy="1341"/>
          </a:xfrm>
        </p:grpSpPr>
        <p:sp>
          <p:nvSpPr>
            <p:cNvPr id="21524" name="Rectangle 13"/>
            <p:cNvSpPr>
              <a:spLocks noChangeArrowheads="1"/>
            </p:cNvSpPr>
            <p:nvPr/>
          </p:nvSpPr>
          <p:spPr bwMode="auto">
            <a:xfrm>
              <a:off x="687" y="2980"/>
              <a:ext cx="128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274" tIns="43854" rIns="89274" bIns="43854">
              <a:spAutoFit/>
            </a:bodyPr>
            <a:lstStyle/>
            <a:p>
              <a:pPr algn="ctr" defTabSz="901700"/>
              <a:r>
                <a:rPr lang="en-US" sz="2400" u="none">
                  <a:solidFill>
                    <a:srgbClr val="000000"/>
                  </a:solidFill>
                  <a:latin typeface="Times" charset="0"/>
                </a:rPr>
                <a:t>Pre- Development</a:t>
              </a:r>
            </a:p>
          </p:txBody>
        </p:sp>
        <p:grpSp>
          <p:nvGrpSpPr>
            <p:cNvPr id="21525" name="Group 29"/>
            <p:cNvGrpSpPr>
              <a:grpSpLocks/>
            </p:cNvGrpSpPr>
            <p:nvPr/>
          </p:nvGrpSpPr>
          <p:grpSpPr bwMode="auto">
            <a:xfrm>
              <a:off x="364" y="2162"/>
              <a:ext cx="440" cy="1337"/>
              <a:chOff x="364" y="2162"/>
              <a:chExt cx="440" cy="1337"/>
            </a:xfrm>
          </p:grpSpPr>
          <p:sp>
            <p:nvSpPr>
              <p:cNvPr id="21526" name="Freeform 24"/>
              <p:cNvSpPr>
                <a:spLocks/>
              </p:cNvSpPr>
              <p:nvPr/>
            </p:nvSpPr>
            <p:spPr bwMode="auto">
              <a:xfrm>
                <a:off x="364" y="2863"/>
                <a:ext cx="201" cy="545"/>
              </a:xfrm>
              <a:custGeom>
                <a:avLst/>
                <a:gdLst>
                  <a:gd name="T0" fmla="*/ 200 w 201"/>
                  <a:gd name="T1" fmla="*/ 544 h 545"/>
                  <a:gd name="T2" fmla="*/ 168 w 201"/>
                  <a:gd name="T3" fmla="*/ 544 h 545"/>
                  <a:gd name="T4" fmla="*/ 136 w 201"/>
                  <a:gd name="T5" fmla="*/ 528 h 545"/>
                  <a:gd name="T6" fmla="*/ 72 w 201"/>
                  <a:gd name="T7" fmla="*/ 432 h 545"/>
                  <a:gd name="T8" fmla="*/ 32 w 201"/>
                  <a:gd name="T9" fmla="*/ 296 h 545"/>
                  <a:gd name="T10" fmla="*/ 8 w 201"/>
                  <a:gd name="T11" fmla="*/ 128 h 545"/>
                  <a:gd name="T12" fmla="*/ 0 w 201"/>
                  <a:gd name="T13" fmla="*/ 0 h 545"/>
                  <a:gd name="T14" fmla="*/ 40 w 201"/>
                  <a:gd name="T15" fmla="*/ 120 h 545"/>
                  <a:gd name="T16" fmla="*/ 88 w 201"/>
                  <a:gd name="T17" fmla="*/ 192 h 545"/>
                  <a:gd name="T18" fmla="*/ 128 w 201"/>
                  <a:gd name="T19" fmla="*/ 216 h 545"/>
                  <a:gd name="T20" fmla="*/ 200 w 201"/>
                  <a:gd name="T21" fmla="*/ 224 h 545"/>
                  <a:gd name="T22" fmla="*/ 200 w 201"/>
                  <a:gd name="T23" fmla="*/ 544 h 5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545"/>
                  <a:gd name="T38" fmla="*/ 201 w 201"/>
                  <a:gd name="T39" fmla="*/ 545 h 5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545">
                    <a:moveTo>
                      <a:pt x="200" y="544"/>
                    </a:moveTo>
                    <a:lnTo>
                      <a:pt x="168" y="544"/>
                    </a:lnTo>
                    <a:lnTo>
                      <a:pt x="136" y="528"/>
                    </a:lnTo>
                    <a:lnTo>
                      <a:pt x="72" y="432"/>
                    </a:lnTo>
                    <a:lnTo>
                      <a:pt x="32" y="296"/>
                    </a:lnTo>
                    <a:lnTo>
                      <a:pt x="8" y="128"/>
                    </a:lnTo>
                    <a:lnTo>
                      <a:pt x="0" y="0"/>
                    </a:lnTo>
                    <a:lnTo>
                      <a:pt x="40" y="120"/>
                    </a:lnTo>
                    <a:lnTo>
                      <a:pt x="88" y="192"/>
                    </a:lnTo>
                    <a:lnTo>
                      <a:pt x="128" y="216"/>
                    </a:lnTo>
                    <a:lnTo>
                      <a:pt x="200" y="224"/>
                    </a:lnTo>
                    <a:lnTo>
                      <a:pt x="200" y="54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7" name="Line 25"/>
              <p:cNvSpPr>
                <a:spLocks noChangeShapeType="1"/>
              </p:cNvSpPr>
              <p:nvPr/>
            </p:nvSpPr>
            <p:spPr bwMode="auto">
              <a:xfrm flipV="1">
                <a:off x="564" y="2315"/>
                <a:ext cx="0" cy="32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8" name="Freeform 26" descr="50%"/>
              <p:cNvSpPr>
                <a:spLocks/>
              </p:cNvSpPr>
              <p:nvPr/>
            </p:nvSpPr>
            <p:spPr bwMode="auto">
              <a:xfrm>
                <a:off x="419" y="2162"/>
                <a:ext cx="201" cy="545"/>
              </a:xfrm>
              <a:custGeom>
                <a:avLst/>
                <a:gdLst>
                  <a:gd name="T0" fmla="*/ 200 w 201"/>
                  <a:gd name="T1" fmla="*/ 0 h 545"/>
                  <a:gd name="T2" fmla="*/ 168 w 201"/>
                  <a:gd name="T3" fmla="*/ 0 h 545"/>
                  <a:gd name="T4" fmla="*/ 136 w 201"/>
                  <a:gd name="T5" fmla="*/ 16 h 545"/>
                  <a:gd name="T6" fmla="*/ 72 w 201"/>
                  <a:gd name="T7" fmla="*/ 112 h 545"/>
                  <a:gd name="T8" fmla="*/ 32 w 201"/>
                  <a:gd name="T9" fmla="*/ 248 h 545"/>
                  <a:gd name="T10" fmla="*/ 8 w 201"/>
                  <a:gd name="T11" fmla="*/ 416 h 545"/>
                  <a:gd name="T12" fmla="*/ 0 w 201"/>
                  <a:gd name="T13" fmla="*/ 544 h 545"/>
                  <a:gd name="T14" fmla="*/ 40 w 201"/>
                  <a:gd name="T15" fmla="*/ 424 h 545"/>
                  <a:gd name="T16" fmla="*/ 88 w 201"/>
                  <a:gd name="T17" fmla="*/ 352 h 545"/>
                  <a:gd name="T18" fmla="*/ 128 w 201"/>
                  <a:gd name="T19" fmla="*/ 328 h 545"/>
                  <a:gd name="T20" fmla="*/ 200 w 201"/>
                  <a:gd name="T21" fmla="*/ 320 h 545"/>
                  <a:gd name="T22" fmla="*/ 200 w 201"/>
                  <a:gd name="T23" fmla="*/ 0 h 5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545"/>
                  <a:gd name="T38" fmla="*/ 201 w 201"/>
                  <a:gd name="T39" fmla="*/ 545 h 5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545">
                    <a:moveTo>
                      <a:pt x="200" y="0"/>
                    </a:moveTo>
                    <a:lnTo>
                      <a:pt x="168" y="0"/>
                    </a:lnTo>
                    <a:lnTo>
                      <a:pt x="136" y="16"/>
                    </a:lnTo>
                    <a:lnTo>
                      <a:pt x="72" y="112"/>
                    </a:lnTo>
                    <a:lnTo>
                      <a:pt x="32" y="248"/>
                    </a:lnTo>
                    <a:lnTo>
                      <a:pt x="8" y="416"/>
                    </a:lnTo>
                    <a:lnTo>
                      <a:pt x="0" y="544"/>
                    </a:lnTo>
                    <a:lnTo>
                      <a:pt x="40" y="424"/>
                    </a:lnTo>
                    <a:lnTo>
                      <a:pt x="88" y="352"/>
                    </a:lnTo>
                    <a:lnTo>
                      <a:pt x="128" y="328"/>
                    </a:lnTo>
                    <a:lnTo>
                      <a:pt x="200" y="320"/>
                    </a:lnTo>
                    <a:lnTo>
                      <a:pt x="200" y="0"/>
                    </a:lnTo>
                  </a:path>
                </a:pathLst>
              </a:cu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9" name="Freeform 27"/>
              <p:cNvSpPr>
                <a:spLocks/>
              </p:cNvSpPr>
              <p:nvPr/>
            </p:nvSpPr>
            <p:spPr bwMode="auto">
              <a:xfrm>
                <a:off x="619" y="2690"/>
                <a:ext cx="185" cy="809"/>
              </a:xfrm>
              <a:custGeom>
                <a:avLst/>
                <a:gdLst>
                  <a:gd name="T0" fmla="*/ 0 w 185"/>
                  <a:gd name="T1" fmla="*/ 568 h 809"/>
                  <a:gd name="T2" fmla="*/ 0 w 185"/>
                  <a:gd name="T3" fmla="*/ 808 h 809"/>
                  <a:gd name="T4" fmla="*/ 184 w 185"/>
                  <a:gd name="T5" fmla="*/ 408 h 809"/>
                  <a:gd name="T6" fmla="*/ 0 w 185"/>
                  <a:gd name="T7" fmla="*/ 0 h 809"/>
                  <a:gd name="T8" fmla="*/ 0 w 185"/>
                  <a:gd name="T9" fmla="*/ 248 h 809"/>
                  <a:gd name="T10" fmla="*/ 0 w 185"/>
                  <a:gd name="T11" fmla="*/ 568 h 8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809"/>
                  <a:gd name="T20" fmla="*/ 185 w 185"/>
                  <a:gd name="T21" fmla="*/ 809 h 8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809">
                    <a:moveTo>
                      <a:pt x="0" y="568"/>
                    </a:moveTo>
                    <a:lnTo>
                      <a:pt x="0" y="808"/>
                    </a:lnTo>
                    <a:lnTo>
                      <a:pt x="184" y="408"/>
                    </a:lnTo>
                    <a:lnTo>
                      <a:pt x="0" y="0"/>
                    </a:lnTo>
                    <a:lnTo>
                      <a:pt x="0" y="248"/>
                    </a:lnTo>
                    <a:lnTo>
                      <a:pt x="0" y="568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Freeform 28"/>
              <p:cNvSpPr>
                <a:spLocks/>
              </p:cNvSpPr>
              <p:nvPr/>
            </p:nvSpPr>
            <p:spPr bwMode="auto">
              <a:xfrm>
                <a:off x="419" y="2714"/>
                <a:ext cx="201" cy="545"/>
              </a:xfrm>
              <a:custGeom>
                <a:avLst/>
                <a:gdLst>
                  <a:gd name="T0" fmla="*/ 200 w 201"/>
                  <a:gd name="T1" fmla="*/ 544 h 545"/>
                  <a:gd name="T2" fmla="*/ 168 w 201"/>
                  <a:gd name="T3" fmla="*/ 544 h 545"/>
                  <a:gd name="T4" fmla="*/ 136 w 201"/>
                  <a:gd name="T5" fmla="*/ 528 h 545"/>
                  <a:gd name="T6" fmla="*/ 72 w 201"/>
                  <a:gd name="T7" fmla="*/ 432 h 545"/>
                  <a:gd name="T8" fmla="*/ 32 w 201"/>
                  <a:gd name="T9" fmla="*/ 296 h 545"/>
                  <a:gd name="T10" fmla="*/ 8 w 201"/>
                  <a:gd name="T11" fmla="*/ 128 h 545"/>
                  <a:gd name="T12" fmla="*/ 0 w 201"/>
                  <a:gd name="T13" fmla="*/ 0 h 545"/>
                  <a:gd name="T14" fmla="*/ 40 w 201"/>
                  <a:gd name="T15" fmla="*/ 120 h 545"/>
                  <a:gd name="T16" fmla="*/ 88 w 201"/>
                  <a:gd name="T17" fmla="*/ 192 h 545"/>
                  <a:gd name="T18" fmla="*/ 128 w 201"/>
                  <a:gd name="T19" fmla="*/ 216 h 545"/>
                  <a:gd name="T20" fmla="*/ 200 w 201"/>
                  <a:gd name="T21" fmla="*/ 224 h 545"/>
                  <a:gd name="T22" fmla="*/ 200 w 201"/>
                  <a:gd name="T23" fmla="*/ 544 h 5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545"/>
                  <a:gd name="T38" fmla="*/ 201 w 201"/>
                  <a:gd name="T39" fmla="*/ 545 h 5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545">
                    <a:moveTo>
                      <a:pt x="200" y="544"/>
                    </a:moveTo>
                    <a:lnTo>
                      <a:pt x="168" y="544"/>
                    </a:lnTo>
                    <a:lnTo>
                      <a:pt x="136" y="528"/>
                    </a:lnTo>
                    <a:lnTo>
                      <a:pt x="72" y="432"/>
                    </a:lnTo>
                    <a:lnTo>
                      <a:pt x="32" y="296"/>
                    </a:lnTo>
                    <a:lnTo>
                      <a:pt x="8" y="128"/>
                    </a:lnTo>
                    <a:lnTo>
                      <a:pt x="0" y="0"/>
                    </a:lnTo>
                    <a:lnTo>
                      <a:pt x="40" y="120"/>
                    </a:lnTo>
                    <a:lnTo>
                      <a:pt x="88" y="192"/>
                    </a:lnTo>
                    <a:lnTo>
                      <a:pt x="128" y="216"/>
                    </a:lnTo>
                    <a:lnTo>
                      <a:pt x="200" y="224"/>
                    </a:lnTo>
                    <a:lnTo>
                      <a:pt x="200" y="54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9274" tIns="43854" rIns="89274" bIns="43854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290763" y="2466975"/>
            <a:ext cx="2327275" cy="1089025"/>
            <a:chOff x="1463" y="1574"/>
            <a:chExt cx="1486" cy="695"/>
          </a:xfrm>
        </p:grpSpPr>
        <p:sp>
          <p:nvSpPr>
            <p:cNvPr id="21522" name="AutoShape 15"/>
            <p:cNvSpPr>
              <a:spLocks noChangeArrowheads="1"/>
            </p:cNvSpPr>
            <p:nvPr/>
          </p:nvSpPr>
          <p:spPr bwMode="auto">
            <a:xfrm>
              <a:off x="2125" y="1574"/>
              <a:ext cx="824" cy="695"/>
            </a:xfrm>
            <a:prstGeom prst="roundRect">
              <a:avLst>
                <a:gd name="adj" fmla="val 17995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9274" tIns="43854" rIns="89274" bIns="43854" anchor="ctr"/>
            <a:lstStyle/>
            <a:p>
              <a:pPr algn="ctr" defTabSz="901700"/>
              <a:r>
                <a:rPr lang="en-US" u="none"/>
                <a:t>Childhood</a:t>
              </a:r>
            </a:p>
          </p:txBody>
        </p:sp>
        <p:sp>
          <p:nvSpPr>
            <p:cNvPr id="21523" name="Line 30"/>
            <p:cNvSpPr>
              <a:spLocks noChangeShapeType="1"/>
            </p:cNvSpPr>
            <p:nvPr/>
          </p:nvSpPr>
          <p:spPr bwMode="auto">
            <a:xfrm>
              <a:off x="1463" y="1911"/>
              <a:ext cx="6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9274" tIns="43854" rIns="89274" bIns="43854" anchor="ctr"/>
            <a:lstStyle/>
            <a:p>
              <a:endParaRPr lang="en-US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645025" y="2447925"/>
            <a:ext cx="1890713" cy="1089025"/>
            <a:chOff x="2967" y="1562"/>
            <a:chExt cx="1207" cy="695"/>
          </a:xfrm>
        </p:grpSpPr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>
              <a:off x="3350" y="1562"/>
              <a:ext cx="824" cy="695"/>
            </a:xfrm>
            <a:prstGeom prst="roundRect">
              <a:avLst>
                <a:gd name="adj" fmla="val 17995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9274" tIns="43854" rIns="89274" bIns="43854" anchor="ctr"/>
            <a:lstStyle/>
            <a:p>
              <a:pPr algn="ctr" defTabSz="901700"/>
              <a:r>
                <a:rPr lang="en-US" u="none"/>
                <a:t>Adulthood</a:t>
              </a:r>
            </a:p>
          </p:txBody>
        </p:sp>
        <p:sp>
          <p:nvSpPr>
            <p:cNvPr id="21521" name="Line 31"/>
            <p:cNvSpPr>
              <a:spLocks noChangeShapeType="1"/>
            </p:cNvSpPr>
            <p:nvPr/>
          </p:nvSpPr>
          <p:spPr bwMode="auto">
            <a:xfrm>
              <a:off x="2967" y="1900"/>
              <a:ext cx="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9274" tIns="43854" rIns="89274" bIns="43854" anchor="ctr"/>
            <a:lstStyle/>
            <a:p>
              <a:endParaRPr lang="en-US"/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6532562" y="2466975"/>
            <a:ext cx="2458921" cy="1089025"/>
            <a:chOff x="4172" y="1574"/>
            <a:chExt cx="1261" cy="695"/>
          </a:xfrm>
        </p:grpSpPr>
        <p:sp>
          <p:nvSpPr>
            <p:cNvPr id="21518" name="AutoShape 17"/>
            <p:cNvSpPr>
              <a:spLocks noChangeArrowheads="1"/>
            </p:cNvSpPr>
            <p:nvPr/>
          </p:nvSpPr>
          <p:spPr bwMode="auto">
            <a:xfrm>
              <a:off x="4609" y="1574"/>
              <a:ext cx="824" cy="695"/>
            </a:xfrm>
            <a:prstGeom prst="roundRect">
              <a:avLst>
                <a:gd name="adj" fmla="val 17995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9274" tIns="43854" rIns="89274" bIns="43854" anchor="ctr"/>
            <a:lstStyle/>
            <a:p>
              <a:pPr algn="ctr" defTabSz="901700"/>
              <a:r>
                <a:rPr lang="en-US" u="none"/>
                <a:t>Retirement</a:t>
              </a:r>
            </a:p>
          </p:txBody>
        </p:sp>
        <p:sp>
          <p:nvSpPr>
            <p:cNvPr id="21519" name="Line 32"/>
            <p:cNvSpPr>
              <a:spLocks noChangeShapeType="1"/>
            </p:cNvSpPr>
            <p:nvPr/>
          </p:nvSpPr>
          <p:spPr bwMode="auto">
            <a:xfrm>
              <a:off x="4172" y="1921"/>
              <a:ext cx="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9274" tIns="43854" rIns="89274" bIns="43854" anchor="ctr"/>
            <a:lstStyle/>
            <a:p>
              <a:endParaRPr lang="en-US"/>
            </a:p>
          </p:txBody>
        </p:sp>
      </p:grpSp>
      <p:sp>
        <p:nvSpPr>
          <p:cNvPr id="17448" name="AutoShape 40"/>
          <p:cNvSpPr>
            <a:spLocks noChangeArrowheads="1"/>
          </p:cNvSpPr>
          <p:nvPr/>
        </p:nvSpPr>
        <p:spPr bwMode="auto">
          <a:xfrm flipH="1">
            <a:off x="1127125" y="5641975"/>
            <a:ext cx="6989763" cy="752475"/>
          </a:xfrm>
          <a:prstGeom prst="curvedUpArrow">
            <a:avLst>
              <a:gd name="adj1" fmla="val 185781"/>
              <a:gd name="adj2" fmla="val 371561"/>
              <a:gd name="adj3" fmla="val 4520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AutoShape 41"/>
          <p:cNvSpPr>
            <a:spLocks noChangeArrowheads="1"/>
          </p:cNvSpPr>
          <p:nvPr/>
        </p:nvSpPr>
        <p:spPr bwMode="auto">
          <a:xfrm>
            <a:off x="3319463" y="2454275"/>
            <a:ext cx="1290637" cy="1089025"/>
          </a:xfrm>
          <a:prstGeom prst="roundRect">
            <a:avLst>
              <a:gd name="adj" fmla="val 17995"/>
            </a:avLst>
          </a:prstGeom>
          <a:solidFill>
            <a:srgbClr val="FDAD23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9274" tIns="43854" rIns="89274" bIns="43854" anchor="ctr"/>
          <a:lstStyle/>
          <a:p>
            <a:pPr algn="ctr" defTabSz="901700"/>
            <a:r>
              <a:rPr lang="en-US" u="none"/>
              <a:t>Childhood</a:t>
            </a:r>
          </a:p>
        </p:txBody>
      </p:sp>
    </p:spTree>
    <p:extLst>
      <p:ext uri="{BB962C8B-B14F-4D97-AF65-F5344CB8AC3E}">
        <p14:creationId xmlns:p14="http://schemas.microsoft.com/office/powerpoint/2010/main" val="3088404345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  <p:bldP spid="17422" grpId="0" animBg="1" autoUpdateAnimBg="0"/>
      <p:bldP spid="17448" grpId="0" animBg="1"/>
      <p:bldP spid="17449" grpId="0" animBg="1" autoUpdateAnimBg="0"/>
    </p:bld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20070815模板</Template>
  <TotalTime>23016</TotalTime>
  <Pages>0</Pages>
  <Words>3069</Words>
  <Characters>0</Characters>
  <Application>Microsoft Office PowerPoint</Application>
  <DocSecurity>0</DocSecurity>
  <PresentationFormat>On-screen Show (4:3)</PresentationFormat>
  <Lines>0</Lines>
  <Paragraphs>629</Paragraphs>
  <Slides>83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85" baseType="lpstr">
      <vt:lpstr>1_自定义设计方案</vt:lpstr>
      <vt:lpstr>2_自定义设计方案</vt:lpstr>
      <vt:lpstr>2. Software Life Cycle Models </vt:lpstr>
      <vt:lpstr>Overview</vt:lpstr>
      <vt:lpstr>6. Software Lifecycle Models</vt:lpstr>
      <vt:lpstr>PowerPoint Presentation</vt:lpstr>
      <vt:lpstr>6.1. Planning with Models</vt:lpstr>
      <vt:lpstr>PowerPoint Presentation</vt:lpstr>
      <vt:lpstr>PowerPoint Presentation</vt:lpstr>
      <vt:lpstr>What is a Lifecycle Model?</vt:lpstr>
      <vt:lpstr>Software Life Cycle</vt:lpstr>
      <vt:lpstr>Software Development Activities</vt:lpstr>
      <vt:lpstr>2.1  Software Development in Theory</vt:lpstr>
      <vt:lpstr>Software Development in Practice</vt:lpstr>
      <vt:lpstr>PowerPoint Presentation</vt:lpstr>
      <vt:lpstr>PowerPoint Presentation</vt:lpstr>
      <vt:lpstr>PowerPoint Presentation</vt:lpstr>
      <vt:lpstr>PowerPoint Presentation</vt:lpstr>
      <vt:lpstr>Waterfall Model</vt:lpstr>
      <vt:lpstr>Iteration and Incrementation</vt:lpstr>
      <vt:lpstr>Miller’s Law</vt:lpstr>
      <vt:lpstr>Iteration and Incrementation (contd)</vt:lpstr>
      <vt:lpstr>Iteration and Incrementation (contd)</vt:lpstr>
      <vt:lpstr>Iteration and Incrementation (contd)</vt:lpstr>
      <vt:lpstr>Classical Phases versus Workflows</vt:lpstr>
      <vt:lpstr>Workflows</vt:lpstr>
      <vt:lpstr>Iteration and Incrementation (contd)</vt:lpstr>
      <vt:lpstr>Iteration and Incrementation (contd)</vt:lpstr>
      <vt:lpstr>More on Incrementation (contd)</vt:lpstr>
      <vt:lpstr> Risks and Other Aspects of Iter. and Increm.</vt:lpstr>
      <vt:lpstr>Risks and Other Aspects of Iter. and Increm. (contd)</vt:lpstr>
      <vt:lpstr>Risks and Other Aspects of Iter. and Increm. (contd)</vt:lpstr>
      <vt:lpstr>Strengths of the Iterative-and-Incremental Model</vt:lpstr>
      <vt:lpstr>Strengths of the Iterative-and-Incremental Model (contd)</vt:lpstr>
      <vt:lpstr>Strengths of the Iterative-and-Incremental Model (contd)</vt:lpstr>
      <vt:lpstr>Strengths of the Iterative-and-Incremental Model (contd)</vt:lpstr>
      <vt:lpstr>Strengths of the Iterative-and-Incremental Model (contd)</vt:lpstr>
      <vt:lpstr>Managing Iteration and Incrementation</vt:lpstr>
      <vt:lpstr>Other Life-Cycle Models</vt:lpstr>
      <vt:lpstr>Code-and-Fix</vt:lpstr>
      <vt:lpstr>Code-and-Fix Model</vt:lpstr>
      <vt:lpstr>Advantages</vt:lpstr>
      <vt:lpstr>Disadvantages</vt:lpstr>
      <vt:lpstr>PowerPoint Presentation</vt:lpstr>
      <vt:lpstr>Waterfall Model</vt:lpstr>
      <vt:lpstr>Advantages</vt:lpstr>
      <vt:lpstr>Disadvantages I</vt:lpstr>
      <vt:lpstr>Rapid Prototyping</vt:lpstr>
      <vt:lpstr>Rapid Prototyping Model</vt:lpstr>
      <vt:lpstr>Advantages</vt:lpstr>
      <vt:lpstr>Disadvantages </vt:lpstr>
      <vt:lpstr>Open-Source Life-Cycle Model</vt:lpstr>
      <vt:lpstr>The Activities of the Second Informal Phase</vt:lpstr>
      <vt:lpstr>Open-Source Life-Cycle Model (contd)</vt:lpstr>
      <vt:lpstr>Open-Source Life-Cycle Model (contd)</vt:lpstr>
      <vt:lpstr>Open-Source Life-Cycle Model (contd)</vt:lpstr>
      <vt:lpstr>Open-Source Life-Cycle Model (contd)</vt:lpstr>
      <vt:lpstr>Open-Source Life-Cycle Model (contd)</vt:lpstr>
      <vt:lpstr>Open-Source Life-Cycle Model (contd)</vt:lpstr>
      <vt:lpstr>Open-Source Life-Cycle Model (contd)</vt:lpstr>
      <vt:lpstr>Open-Source Life-Cycle Model (contd)</vt:lpstr>
      <vt:lpstr>Open-Source Life-Cycle Model (contd)</vt:lpstr>
      <vt:lpstr>Open-Source Life-Cycle Model (contd)</vt:lpstr>
      <vt:lpstr>Agile Processes</vt:lpstr>
      <vt:lpstr>Unusual Features of XP</vt:lpstr>
      <vt:lpstr>Agile Processes</vt:lpstr>
      <vt:lpstr> Agile (XP) Manifesto</vt:lpstr>
      <vt:lpstr>Agile Principles (Summary)</vt:lpstr>
      <vt:lpstr>XP Practices (Summary)</vt:lpstr>
      <vt:lpstr>Evaluating Agile Processes</vt:lpstr>
      <vt:lpstr>Advantages</vt:lpstr>
      <vt:lpstr>Disadvantages</vt:lpstr>
      <vt:lpstr>Evaluating Agile Processes (contd)</vt:lpstr>
      <vt:lpstr>Spiral Model</vt:lpstr>
      <vt:lpstr>Spiral Model</vt:lpstr>
      <vt:lpstr>PowerPoint Presentation</vt:lpstr>
      <vt:lpstr>PowerPoint Presentation</vt:lpstr>
      <vt:lpstr>PowerPoint Presentation</vt:lpstr>
      <vt:lpstr>Advantages</vt:lpstr>
      <vt:lpstr>Disadvantages</vt:lpstr>
      <vt:lpstr>A Key Point of the Spiral Model</vt:lpstr>
      <vt:lpstr>Full Spiral Model (contd) </vt:lpstr>
      <vt:lpstr>2.10  Comparison of Life-Cycle Models</vt:lpstr>
      <vt:lpstr>Comparison of Life-Cycle Models (contd)</vt:lpstr>
      <vt:lpstr>Thanks shengbin@cs.sjtu.edu.cn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Qianni</dc:creator>
  <cp:lastModifiedBy>Saleha</cp:lastModifiedBy>
  <cp:revision>2689</cp:revision>
  <cp:lastPrinted>1601-01-01T00:00:00Z</cp:lastPrinted>
  <dcterms:created xsi:type="dcterms:W3CDTF">1601-01-01T00:00:00Z</dcterms:created>
  <dcterms:modified xsi:type="dcterms:W3CDTF">2016-09-27T14:24:41Z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